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omments/comment1.xml" ContentType="application/vnd.openxmlformats-officedocument.presentationml.comments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339" r:id="rId2"/>
    <p:sldId id="391" r:id="rId3"/>
    <p:sldId id="393" r:id="rId4"/>
    <p:sldId id="348" r:id="rId5"/>
    <p:sldId id="341" r:id="rId6"/>
    <p:sldId id="395" r:id="rId7"/>
    <p:sldId id="362" r:id="rId8"/>
    <p:sldId id="363" r:id="rId9"/>
    <p:sldId id="383" r:id="rId10"/>
    <p:sldId id="368" r:id="rId11"/>
    <p:sldId id="394" r:id="rId12"/>
    <p:sldId id="385" r:id="rId13"/>
    <p:sldId id="389" r:id="rId14"/>
    <p:sldId id="373" r:id="rId15"/>
  </p:sldIdLst>
  <p:sldSz cx="12192000" cy="6858000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çak Aydınlık" initials="BA" lastIdx="1" clrIdx="0">
    <p:extLst>
      <p:ext uri="{19B8F6BF-5375-455C-9EA6-DF929625EA0E}">
        <p15:presenceInfo xmlns:p15="http://schemas.microsoft.com/office/powerpoint/2012/main" userId="S-1-5-21-4172501509-405144146-3287532726-491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A8DB"/>
    <a:srgbClr val="153553"/>
    <a:srgbClr val="63656A"/>
    <a:srgbClr val="86D800"/>
    <a:srgbClr val="008BAC"/>
    <a:srgbClr val="00C2D8"/>
    <a:srgbClr val="003B90"/>
    <a:srgbClr val="003D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40"/>
  </p:normalViewPr>
  <p:slideViewPr>
    <p:cSldViewPr snapToGrid="0" snapToObjects="1">
      <p:cViewPr varScale="1">
        <p:scale>
          <a:sx n="113" d="100"/>
          <a:sy n="113" d="100"/>
        </p:scale>
        <p:origin x="45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3" d="100"/>
          <a:sy n="153" d="100"/>
        </p:scale>
        <p:origin x="4608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 algn="ctr">
        <a:defRPr sz="1800"/>
      </a:pPr>
      <a:endParaRPr lang="tr-TR"/>
    </a:p>
  </c:txPr>
  <c:externalData r:id="rId2">
    <c:autoUpdate val="0"/>
  </c:externalData>
  <c:userShapes r:id="rId3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2-24T14:57:01.830" idx="1">
    <p:pos x="7680" y="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0.04878</cdr:x>
      <cdr:y>0.61703</cdr:y>
    </cdr:from>
    <cdr:to>
      <cdr:x>0.88376</cdr:x>
      <cdr:y>0.85423</cdr:y>
    </cdr:to>
    <cdr:sp macro="" textlink="">
      <cdr:nvSpPr>
        <cdr:cNvPr id="3" name="Metin kutusu 2"/>
        <cdr:cNvSpPr txBox="1"/>
      </cdr:nvSpPr>
      <cdr:spPr>
        <a:xfrm xmlns:a="http://schemas.openxmlformats.org/drawingml/2006/main">
          <a:off x="483028" y="3465626"/>
          <a:ext cx="8268114" cy="13322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tr-TR" sz="1600" b="1" dirty="0"/>
            <a:t>INTERNATIONAL RELATIONS AND ACADEMIC COOPERATION OFFICE</a:t>
          </a:r>
        </a:p>
        <a:p xmlns:a="http://schemas.openxmlformats.org/drawingml/2006/main">
          <a:pPr algn="ctr"/>
          <a:endParaRPr lang="tr-TR" sz="1600" b="1" dirty="0"/>
        </a:p>
        <a:p xmlns:a="http://schemas.openxmlformats.org/drawingml/2006/main">
          <a:pPr algn="ctr"/>
          <a:r>
            <a:rPr lang="tr-TR" sz="1600" b="1"/>
            <a:t>KA171 </a:t>
          </a:r>
          <a:r>
            <a:rPr lang="tr-TR" sz="1600" b="1" dirty="0"/>
            <a:t>INTERNATIONAL CREDIT MOBILITY</a:t>
          </a:r>
        </a:p>
        <a:p xmlns:a="http://schemas.openxmlformats.org/drawingml/2006/main">
          <a:pPr algn="ctr"/>
          <a:endParaRPr lang="tr-TR" sz="1600" b="1" dirty="0"/>
        </a:p>
        <a:p xmlns:a="http://schemas.openxmlformats.org/drawingml/2006/main">
          <a:pPr algn="ctr"/>
          <a:r>
            <a:rPr lang="tr-TR" sz="1600" b="1" dirty="0"/>
            <a:t>INFORMATIVE PRESENTATION</a:t>
          </a:r>
        </a:p>
        <a:p xmlns:a="http://schemas.openxmlformats.org/drawingml/2006/main">
          <a:pPr algn="ctr"/>
          <a:endParaRPr lang="tr-TR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36475-26F9-AC43-B326-C86B0F3A911D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5A1CB-3EA9-8740-9589-C39405AD0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399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B770-FC20-D745-96E9-28304FCA2EA5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E41B-AB99-BF45-B5A8-AF4C92B69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87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B770-FC20-D745-96E9-28304FCA2EA5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E41B-AB99-BF45-B5A8-AF4C92B69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842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B770-FC20-D745-96E9-28304FCA2EA5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E41B-AB99-BF45-B5A8-AF4C92B69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02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B770-FC20-D745-96E9-28304FCA2EA5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E41B-AB99-BF45-B5A8-AF4C92B69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2075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B770-FC20-D745-96E9-28304FCA2EA5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E41B-AB99-BF45-B5A8-AF4C92B69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039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B770-FC20-D745-96E9-28304FCA2EA5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E41B-AB99-BF45-B5A8-AF4C92B69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185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B770-FC20-D745-96E9-28304FCA2EA5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E41B-AB99-BF45-B5A8-AF4C92B69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855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B770-FC20-D745-96E9-28304FCA2EA5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E41B-AB99-BF45-B5A8-AF4C92B69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098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B770-FC20-D745-96E9-28304FCA2EA5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E41B-AB99-BF45-B5A8-AF4C92B69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9681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B770-FC20-D745-96E9-28304FCA2EA5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E41B-AB99-BF45-B5A8-AF4C92B69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67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B770-FC20-D745-96E9-28304FCA2EA5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E41B-AB99-BF45-B5A8-AF4C92B69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2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6B770-FC20-D745-96E9-28304FCA2EA5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4E41B-AB99-BF45-B5A8-AF4C92B69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559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5.emf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Başlık 1"/>
          <p:cNvSpPr txBox="1">
            <a:spLocks/>
          </p:cNvSpPr>
          <p:nvPr/>
        </p:nvSpPr>
        <p:spPr>
          <a:xfrm>
            <a:off x="3112598" y="365125"/>
            <a:ext cx="5966804" cy="551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tr-TR" sz="2800" b="1" dirty="0">
              <a:latin typeface="Myriad Pro Semibold" charset="-94"/>
              <a:ea typeface="Myriad Pro Semibold" charset="-94"/>
              <a:cs typeface="Myriad Pro Semibold" charset="-94"/>
            </a:endParaRPr>
          </a:p>
        </p:txBody>
      </p:sp>
      <p:graphicFrame>
        <p:nvGraphicFramePr>
          <p:cNvPr id="8" name="Grafik 7"/>
          <p:cNvGraphicFramePr/>
          <p:nvPr>
            <p:extLst>
              <p:ext uri="{D42A27DB-BD31-4B8C-83A1-F6EECF244321}">
                <p14:modId xmlns:p14="http://schemas.microsoft.com/office/powerpoint/2010/main" val="1868715936"/>
              </p:ext>
            </p:extLst>
          </p:nvPr>
        </p:nvGraphicFramePr>
        <p:xfrm>
          <a:off x="1451630" y="1192982"/>
          <a:ext cx="990217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İçerik Yer Tutucusu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862" y="1027906"/>
            <a:ext cx="9058275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472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170774" y="991319"/>
            <a:ext cx="101830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-94"/>
              <a:buChar char="•"/>
            </a:pPr>
            <a:endParaRPr lang="tr-TR" dirty="0">
              <a:latin typeface="Myriad Pro" charset="-94"/>
              <a:ea typeface="Myriad Pro" charset="-94"/>
              <a:cs typeface="Myriad Pro" charset="-94"/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7" name="Picture 9" descr="C:\Users\ŞENAY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28" y="5378824"/>
            <a:ext cx="317182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Resim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379" y="5648618"/>
            <a:ext cx="2152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Metin kutusu 8"/>
          <p:cNvSpPr txBox="1"/>
          <p:nvPr/>
        </p:nvSpPr>
        <p:spPr>
          <a:xfrm>
            <a:off x="1030778" y="764771"/>
            <a:ext cx="83654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solidFill>
                  <a:srgbClr val="C00000"/>
                </a:solidFill>
                <a:latin typeface="+mj-lt"/>
              </a:rPr>
              <a:t>Question2- Project Design </a:t>
            </a:r>
            <a:r>
              <a:rPr lang="tr-TR" sz="2800" dirty="0" err="1">
                <a:solidFill>
                  <a:srgbClr val="C00000"/>
                </a:solidFill>
                <a:latin typeface="+mj-lt"/>
              </a:rPr>
              <a:t>and</a:t>
            </a:r>
            <a:r>
              <a:rPr lang="tr-TR" sz="28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+mj-lt"/>
              </a:rPr>
              <a:t>Quality of the cooperation arrangements 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914400" y="1647013"/>
            <a:ext cx="91107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tr-TR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+mj-lt"/>
              </a:rPr>
              <a:t>The extent to which the applicant </a:t>
            </a:r>
            <a:r>
              <a:rPr lang="en-US" dirty="0" err="1">
                <a:latin typeface="+mj-lt"/>
              </a:rPr>
              <a:t>organisation</a:t>
            </a:r>
            <a:r>
              <a:rPr lang="en-US" dirty="0">
                <a:latin typeface="+mj-lt"/>
              </a:rPr>
              <a:t> has previous experience of similar projects with higher institutions/</a:t>
            </a:r>
            <a:r>
              <a:rPr lang="en-US" dirty="0" err="1">
                <a:latin typeface="+mj-lt"/>
              </a:rPr>
              <a:t>organisations</a:t>
            </a:r>
            <a:r>
              <a:rPr lang="en-US" dirty="0">
                <a:latin typeface="+mj-lt"/>
              </a:rPr>
              <a:t> in the partner country and the clarity of the description of responsibilities, roles and tasks between partners.</a:t>
            </a:r>
            <a:endParaRPr lang="tr-TR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err="1">
                <a:latin typeface="+mj-lt"/>
              </a:rPr>
              <a:t>Detail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previous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experience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similar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projects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higher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education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institutions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Partner </a:t>
            </a:r>
            <a:r>
              <a:rPr lang="tr-TR" dirty="0" err="1">
                <a:latin typeface="+mj-lt"/>
              </a:rPr>
              <a:t>country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if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any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how,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planned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mobility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project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responsibilites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roles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tasks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defined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Inter-</a:t>
            </a:r>
            <a:r>
              <a:rPr lang="tr-TR" dirty="0" err="1">
                <a:latin typeface="+mj-lt"/>
              </a:rPr>
              <a:t>Institutional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agreement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If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applicable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provide</a:t>
            </a:r>
            <a:r>
              <a:rPr lang="tr-TR" dirty="0">
                <a:latin typeface="+mj-lt"/>
              </a:rPr>
              <a:t> as </a:t>
            </a:r>
            <a:r>
              <a:rPr lang="tr-TR" dirty="0" err="1">
                <a:latin typeface="+mj-lt"/>
              </a:rPr>
              <a:t>well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available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information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your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previous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experience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planned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cooperation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arrangaments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non-academic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partners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your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country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Partner Country.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0359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170774" y="991319"/>
            <a:ext cx="101830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-94"/>
              <a:buChar char="•"/>
            </a:pPr>
            <a:endParaRPr lang="tr-TR" dirty="0">
              <a:latin typeface="Myriad Pro" charset="-94"/>
              <a:ea typeface="Myriad Pro" charset="-94"/>
              <a:cs typeface="Myriad Pro" charset="-94"/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7" name="Picture 9" descr="C:\Users\ŞENAY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28" y="5378824"/>
            <a:ext cx="317182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Resim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379" y="5648618"/>
            <a:ext cx="2152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Metin kutusu 8"/>
          <p:cNvSpPr txBox="1"/>
          <p:nvPr/>
        </p:nvSpPr>
        <p:spPr>
          <a:xfrm>
            <a:off x="1030778" y="764771"/>
            <a:ext cx="83654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solidFill>
                  <a:srgbClr val="C00000"/>
                </a:solidFill>
                <a:latin typeface="+mj-lt"/>
              </a:rPr>
              <a:t>Question2- Project Design </a:t>
            </a:r>
            <a:r>
              <a:rPr lang="tr-TR" sz="2800" dirty="0" err="1">
                <a:solidFill>
                  <a:srgbClr val="C00000"/>
                </a:solidFill>
                <a:latin typeface="+mj-lt"/>
              </a:rPr>
              <a:t>and</a:t>
            </a:r>
            <a:r>
              <a:rPr lang="tr-TR" sz="28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+mj-lt"/>
              </a:rPr>
              <a:t>Quality of the cooperation arrangements 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914400" y="1647013"/>
            <a:ext cx="911074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tr-TR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+mj-lt"/>
              </a:rPr>
              <a:t>The completeness and quality of arrangements for the selection of participants, the support provided to them and the recognition of their mobility period</a:t>
            </a:r>
            <a:r>
              <a:rPr lang="tr-TR" dirty="0">
                <a:latin typeface="+mj-lt"/>
              </a:rPr>
              <a:t>. Services </a:t>
            </a:r>
            <a:r>
              <a:rPr lang="tr-TR" dirty="0" err="1">
                <a:latin typeface="+mj-lt"/>
              </a:rPr>
              <a:t>provided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people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language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education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orientation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programme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etc</a:t>
            </a:r>
            <a:r>
              <a:rPr lang="tr-TR" dirty="0">
                <a:latin typeface="+mj-lt"/>
              </a:rPr>
              <a:t>.)</a:t>
            </a:r>
            <a:r>
              <a:rPr lang="en-US" dirty="0">
                <a:latin typeface="+mj-lt"/>
              </a:rPr>
              <a:t> </a:t>
            </a:r>
            <a:endParaRPr lang="tr-TR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err="1">
                <a:latin typeface="+mj-lt"/>
              </a:rPr>
              <a:t>Present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different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phases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mobility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project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summarise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partner </a:t>
            </a:r>
            <a:r>
              <a:rPr lang="tr-TR" dirty="0" err="1">
                <a:latin typeface="+mj-lt"/>
              </a:rPr>
              <a:t>organisations</a:t>
            </a:r>
            <a:r>
              <a:rPr lang="tr-TR" dirty="0">
                <a:latin typeface="+mj-lt"/>
              </a:rPr>
              <a:t> plan in </a:t>
            </a:r>
            <a:r>
              <a:rPr lang="tr-TR" dirty="0" err="1">
                <a:latin typeface="+mj-lt"/>
              </a:rPr>
              <a:t>terms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selection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participants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support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provided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recognition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their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mobility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period</a:t>
            </a:r>
            <a:r>
              <a:rPr lang="tr-TR" dirty="0">
                <a:latin typeface="+mj-lt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dirty="0">
                <a:latin typeface="+mj-lt"/>
              </a:rPr>
              <a:t>Is </a:t>
            </a:r>
            <a:r>
              <a:rPr lang="tr-TR" dirty="0" err="1">
                <a:latin typeface="+mj-lt"/>
              </a:rPr>
              <a:t>there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former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cooperation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between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two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institutions</a:t>
            </a:r>
            <a:r>
              <a:rPr lang="tr-TR" dirty="0">
                <a:latin typeface="+mj-lt"/>
              </a:rPr>
              <a:t>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dirty="0">
                <a:latin typeface="+mj-lt"/>
              </a:rPr>
              <a:t>How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exchange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operated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both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institutions</a:t>
            </a:r>
            <a:r>
              <a:rPr lang="tr-TR" dirty="0">
                <a:latin typeface="+mj-lt"/>
              </a:rPr>
              <a:t>? How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work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shared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your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institution</a:t>
            </a:r>
            <a:r>
              <a:rPr lang="tr-TR" dirty="0">
                <a:latin typeface="+mj-lt"/>
              </a:rPr>
              <a:t>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dirty="0">
                <a:latin typeface="+mj-lt"/>
              </a:rPr>
              <a:t>How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previous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experiences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operating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exchange</a:t>
            </a:r>
            <a:r>
              <a:rPr lang="tr-TR" dirty="0">
                <a:latin typeface="+mj-lt"/>
              </a:rPr>
              <a:t>? How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divide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duties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responsibilities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exchange</a:t>
            </a:r>
            <a:r>
              <a:rPr lang="tr-TR" dirty="0">
                <a:latin typeface="+mj-lt"/>
              </a:rPr>
              <a:t>? (</a:t>
            </a:r>
            <a:r>
              <a:rPr lang="tr-TR" dirty="0" err="1">
                <a:latin typeface="+mj-lt"/>
              </a:rPr>
              <a:t>such</a:t>
            </a:r>
            <a:r>
              <a:rPr lang="tr-TR" dirty="0">
                <a:latin typeface="+mj-lt"/>
              </a:rPr>
              <a:t> as </a:t>
            </a:r>
            <a:r>
              <a:rPr lang="tr-TR" dirty="0" err="1">
                <a:latin typeface="+mj-lt"/>
              </a:rPr>
              <a:t>communication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channels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etc</a:t>
            </a:r>
            <a:r>
              <a:rPr lang="tr-TR" dirty="0">
                <a:latin typeface="+mj-lt"/>
              </a:rPr>
              <a:t>.)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9680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170774" y="991319"/>
            <a:ext cx="101830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-94"/>
              <a:buChar char="•"/>
            </a:pPr>
            <a:endParaRPr lang="tr-TR" dirty="0">
              <a:latin typeface="Myriad Pro" charset="-94"/>
              <a:ea typeface="Myriad Pro" charset="-94"/>
              <a:cs typeface="Myriad Pro" charset="-94"/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7" name="Picture 9" descr="C:\Users\ŞENAY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28" y="5378824"/>
            <a:ext cx="317182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Resim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379" y="5648618"/>
            <a:ext cx="2152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Metin kutusu 8"/>
          <p:cNvSpPr txBox="1"/>
          <p:nvPr/>
        </p:nvSpPr>
        <p:spPr>
          <a:xfrm>
            <a:off x="1030778" y="764771"/>
            <a:ext cx="855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Project Design </a:t>
            </a:r>
            <a:r>
              <a:rPr lang="tr-TR" sz="2800" dirty="0" err="1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tr-TR" sz="2800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Quality of the cooperation arrangements 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914400" y="1647013"/>
            <a:ext cx="91107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>
                <a:latin typeface="+mj-lt"/>
              </a:rPr>
              <a:t>Things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consider</a:t>
            </a:r>
            <a:r>
              <a:rPr lang="tr-TR" dirty="0">
                <a:latin typeface="+mj-lt"/>
              </a:rPr>
              <a:t>:</a:t>
            </a:r>
          </a:p>
          <a:p>
            <a:endParaRPr lang="tr-TR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dirty="0">
                <a:latin typeface="+mj-lt"/>
              </a:rPr>
              <a:t>How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project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both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institutions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before</a:t>
            </a:r>
            <a:r>
              <a:rPr lang="tr-TR" dirty="0">
                <a:latin typeface="+mj-lt"/>
              </a:rPr>
              <a:t> – </a:t>
            </a:r>
            <a:r>
              <a:rPr lang="tr-TR" dirty="0" err="1">
                <a:latin typeface="+mj-lt"/>
              </a:rPr>
              <a:t>during</a:t>
            </a:r>
            <a:r>
              <a:rPr lang="tr-TR" dirty="0">
                <a:latin typeface="+mj-lt"/>
              </a:rPr>
              <a:t> – </a:t>
            </a:r>
            <a:r>
              <a:rPr lang="tr-TR" dirty="0" err="1">
                <a:latin typeface="+mj-lt"/>
              </a:rPr>
              <a:t>after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phases</a:t>
            </a:r>
            <a:r>
              <a:rPr lang="tr-TR" dirty="0">
                <a:latin typeface="+mj-lt"/>
              </a:rPr>
              <a:t>. How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each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process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handled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such</a:t>
            </a:r>
            <a:r>
              <a:rPr lang="tr-TR" dirty="0">
                <a:latin typeface="+mj-lt"/>
              </a:rPr>
              <a:t> as </a:t>
            </a:r>
            <a:r>
              <a:rPr lang="tr-TR" dirty="0" err="1">
                <a:latin typeface="+mj-lt"/>
              </a:rPr>
              <a:t>notification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selection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exchange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students</a:t>
            </a:r>
            <a:r>
              <a:rPr lang="tr-TR" dirty="0">
                <a:latin typeface="+mj-lt"/>
              </a:rPr>
              <a:t> / </a:t>
            </a:r>
            <a:r>
              <a:rPr lang="tr-TR" dirty="0" err="1">
                <a:latin typeface="+mj-lt"/>
              </a:rPr>
              <a:t>staff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criteria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etc</a:t>
            </a:r>
            <a:r>
              <a:rPr lang="tr-TR" dirty="0">
                <a:latin typeface="+mj-lt"/>
              </a:rPr>
              <a:t>.)</a:t>
            </a:r>
          </a:p>
          <a:p>
            <a:pPr marL="355600" indent="-3429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99720" algn="l"/>
              </a:tabLst>
            </a:pPr>
            <a:endParaRPr lang="tr-TR" spc="-5" dirty="0"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975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170774" y="991319"/>
            <a:ext cx="101830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-94"/>
              <a:buChar char="•"/>
            </a:pPr>
            <a:endParaRPr lang="tr-TR" dirty="0">
              <a:latin typeface="Myriad Pro" charset="-94"/>
              <a:ea typeface="Myriad Pro" charset="-94"/>
              <a:cs typeface="Myriad Pro" charset="-94"/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7" name="Picture 9" descr="C:\Users\ŞENAY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28" y="5378824"/>
            <a:ext cx="317182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Resim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379" y="5648618"/>
            <a:ext cx="2152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Metin kutusu 8"/>
          <p:cNvSpPr txBox="1"/>
          <p:nvPr/>
        </p:nvSpPr>
        <p:spPr>
          <a:xfrm>
            <a:off x="1030778" y="764771"/>
            <a:ext cx="86912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>
                <a:solidFill>
                  <a:srgbClr val="C00000"/>
                </a:solidFill>
                <a:latin typeface="+mj-lt"/>
              </a:rPr>
              <a:t>Question</a:t>
            </a:r>
            <a:r>
              <a:rPr lang="tr-TR" sz="2800" dirty="0">
                <a:solidFill>
                  <a:srgbClr val="C00000"/>
                </a:solidFill>
                <a:latin typeface="+mj-lt"/>
              </a:rPr>
              <a:t> 3 - </a:t>
            </a:r>
            <a:r>
              <a:rPr lang="tr-TR" sz="2800" dirty="0" err="1">
                <a:solidFill>
                  <a:srgbClr val="C00000"/>
                </a:solidFill>
                <a:latin typeface="+mj-lt"/>
              </a:rPr>
              <a:t>Impact</a:t>
            </a:r>
            <a:r>
              <a:rPr lang="tr-TR" sz="2800" dirty="0">
                <a:solidFill>
                  <a:srgbClr val="C00000"/>
                </a:solidFill>
                <a:latin typeface="+mj-lt"/>
              </a:rPr>
              <a:t> </a:t>
            </a:r>
            <a:r>
              <a:rPr lang="tr-TR" sz="2800" dirty="0" err="1">
                <a:solidFill>
                  <a:srgbClr val="C00000"/>
                </a:solidFill>
                <a:latin typeface="+mj-lt"/>
              </a:rPr>
              <a:t>and</a:t>
            </a:r>
            <a:r>
              <a:rPr lang="tr-TR" sz="2800" dirty="0">
                <a:solidFill>
                  <a:srgbClr val="C00000"/>
                </a:solidFill>
                <a:latin typeface="+mj-lt"/>
              </a:rPr>
              <a:t> </a:t>
            </a:r>
            <a:r>
              <a:rPr lang="tr-TR" sz="2800" dirty="0" err="1">
                <a:solidFill>
                  <a:srgbClr val="C00000"/>
                </a:solidFill>
                <a:latin typeface="+mj-lt"/>
              </a:rPr>
              <a:t>dissemination</a:t>
            </a:r>
            <a:r>
              <a:rPr lang="tr-TR" sz="2800" spc="-75" dirty="0" err="1">
                <a:solidFill>
                  <a:srgbClr val="FFFFFF"/>
                </a:solidFill>
                <a:latin typeface="+mj-lt"/>
                <a:cs typeface="Trebuchet MS"/>
              </a:rPr>
              <a:t>oints</a:t>
            </a:r>
            <a:r>
              <a:rPr lang="tr-TR" sz="2800" spc="-75" dirty="0">
                <a:solidFill>
                  <a:srgbClr val="FFFFFF"/>
                </a:solidFill>
                <a:latin typeface="+mj-lt"/>
                <a:cs typeface="Trebuchet MS"/>
              </a:rPr>
              <a:t>)</a:t>
            </a:r>
            <a:endParaRPr lang="tr-TR" sz="2800" dirty="0">
              <a:latin typeface="+mj-lt"/>
              <a:cs typeface="Trebuchet MS"/>
            </a:endParaRPr>
          </a:p>
          <a:p>
            <a:endParaRPr lang="tr-TR" sz="28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914400" y="1375513"/>
            <a:ext cx="91107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tr-TR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+mj-lt"/>
              </a:rPr>
              <a:t>The potential impact of the project on participants, beneficiaries, partner </a:t>
            </a:r>
            <a:r>
              <a:rPr lang="en-US" dirty="0" err="1">
                <a:latin typeface="+mj-lt"/>
              </a:rPr>
              <a:t>organisations</a:t>
            </a:r>
            <a:r>
              <a:rPr lang="en-US" dirty="0">
                <a:latin typeface="+mj-lt"/>
              </a:rPr>
              <a:t>, at local, regional and national levels and the quality of measures aimed at disseminating the results of the mobility project at faculty and institution levels, and beyond where applicable, in both the </a:t>
            </a:r>
            <a:r>
              <a:rPr lang="en-US" dirty="0" err="1">
                <a:latin typeface="+mj-lt"/>
              </a:rPr>
              <a:t>programme</a:t>
            </a:r>
            <a:r>
              <a:rPr lang="en-US" dirty="0">
                <a:latin typeface="+mj-lt"/>
              </a:rPr>
              <a:t> and partner countries. </a:t>
            </a:r>
            <a:r>
              <a:rPr lang="tr-TR" dirty="0">
                <a:latin typeface="+mj-lt"/>
              </a:rPr>
              <a:t>Projenin etkilerinin yaygınlaştırılmasına yönelik faaliyetler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+mj-lt"/>
              </a:rPr>
              <a:t>Explain the desired impact of the mobility project on participants,</a:t>
            </a:r>
            <a:r>
              <a:rPr lang="tr-TR" dirty="0">
                <a:latin typeface="+mj-lt"/>
              </a:rPr>
              <a:t> </a:t>
            </a:r>
            <a:r>
              <a:rPr lang="en-US" dirty="0">
                <a:latin typeface="+mj-lt"/>
              </a:rPr>
              <a:t>beneficiaries, partner</a:t>
            </a:r>
            <a:r>
              <a:rPr lang="tr-TR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organisations</a:t>
            </a:r>
            <a:r>
              <a:rPr lang="en-US" dirty="0">
                <a:latin typeface="+mj-lt"/>
              </a:rPr>
              <a:t> and at local, regional and</a:t>
            </a:r>
            <a:r>
              <a:rPr lang="tr-TR" dirty="0">
                <a:latin typeface="+mj-lt"/>
              </a:rPr>
              <a:t> </a:t>
            </a:r>
            <a:r>
              <a:rPr lang="en-US" dirty="0">
                <a:latin typeface="+mj-lt"/>
              </a:rPr>
              <a:t>national levels. Describe the measures which will be taken to</a:t>
            </a:r>
            <a:r>
              <a:rPr lang="tr-TR" dirty="0">
                <a:latin typeface="+mj-lt"/>
              </a:rPr>
              <a:t> </a:t>
            </a:r>
            <a:r>
              <a:rPr lang="en-US" dirty="0">
                <a:latin typeface="+mj-lt"/>
              </a:rPr>
              <a:t>disseminate the results of the mobility project at faculty and</a:t>
            </a:r>
            <a:r>
              <a:rPr lang="tr-TR" dirty="0">
                <a:latin typeface="+mj-lt"/>
              </a:rPr>
              <a:t> </a:t>
            </a:r>
            <a:r>
              <a:rPr lang="en-US" dirty="0">
                <a:latin typeface="+mj-lt"/>
              </a:rPr>
              <a:t>institution levels, and beyond where applicable, in both 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Programme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Partner </a:t>
            </a:r>
            <a:r>
              <a:rPr lang="tr-TR" dirty="0" err="1">
                <a:latin typeface="+mj-lt"/>
              </a:rPr>
              <a:t>Countries</a:t>
            </a:r>
            <a:r>
              <a:rPr lang="tr-TR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4475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170774" y="991319"/>
            <a:ext cx="101830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-94"/>
              <a:buChar char="•"/>
            </a:pPr>
            <a:endParaRPr lang="tr-TR" dirty="0">
              <a:latin typeface="Myriad Pro" charset="-94"/>
              <a:ea typeface="Myriad Pro" charset="-94"/>
              <a:cs typeface="Myriad Pro" charset="-94"/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7" name="Picture 9" descr="C:\Users\ŞENAY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28" y="5378824"/>
            <a:ext cx="317182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Resim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379" y="5648618"/>
            <a:ext cx="2152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ject 2"/>
          <p:cNvSpPr txBox="1">
            <a:spLocks/>
          </p:cNvSpPr>
          <p:nvPr/>
        </p:nvSpPr>
        <p:spPr>
          <a:xfrm>
            <a:off x="1300873" y="1212596"/>
            <a:ext cx="1177290" cy="3911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2400" spc="-5" dirty="0" err="1">
                <a:solidFill>
                  <a:srgbClr val="C00000"/>
                </a:solidFill>
              </a:rPr>
              <a:t>Contact</a:t>
            </a:r>
            <a:r>
              <a:rPr lang="tr-TR" sz="2400" spc="-5" dirty="0">
                <a:solidFill>
                  <a:srgbClr val="C00000"/>
                </a:solidFill>
              </a:rPr>
              <a:t>:</a:t>
            </a:r>
            <a:endParaRPr lang="tr-TR" sz="2400" dirty="0"/>
          </a:p>
        </p:txBody>
      </p:sp>
      <p:sp>
        <p:nvSpPr>
          <p:cNvPr id="10" name="object 3"/>
          <p:cNvSpPr txBox="1"/>
          <p:nvPr/>
        </p:nvSpPr>
        <p:spPr>
          <a:xfrm>
            <a:off x="1310779" y="3622802"/>
            <a:ext cx="3493977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1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international@marmara.edu.tr</a:t>
            </a:r>
            <a:endParaRPr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168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170774" y="991319"/>
            <a:ext cx="101830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-94"/>
              <a:buChar char="•"/>
            </a:pPr>
            <a:endParaRPr lang="tr-TR" dirty="0">
              <a:latin typeface="Myriad Pro" charset="-94"/>
              <a:ea typeface="Myriad Pro" charset="-94"/>
              <a:cs typeface="Myriad Pro" charset="-94"/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7" name="Picture 9" descr="C:\Users\ŞENAY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28" y="5378824"/>
            <a:ext cx="317182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Resim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379" y="5648618"/>
            <a:ext cx="2152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2"/>
          <p:cNvSpPr txBox="1">
            <a:spLocks/>
          </p:cNvSpPr>
          <p:nvPr/>
        </p:nvSpPr>
        <p:spPr>
          <a:xfrm>
            <a:off x="1068116" y="519053"/>
            <a:ext cx="2642235" cy="504625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tr-TR" sz="3200" dirty="0"/>
          </a:p>
        </p:txBody>
      </p:sp>
      <p:sp>
        <p:nvSpPr>
          <p:cNvPr id="9" name="object 3"/>
          <p:cNvSpPr txBox="1"/>
          <p:nvPr/>
        </p:nvSpPr>
        <p:spPr>
          <a:xfrm>
            <a:off x="838200" y="1177607"/>
            <a:ext cx="880173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240">
              <a:lnSpc>
                <a:spcPct val="100000"/>
              </a:lnSpc>
              <a:spcBef>
                <a:spcPts val="100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277390" y="1777002"/>
            <a:ext cx="6096000" cy="171136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fr-FR" dirty="0">
                <a:latin typeface="+mj-lt"/>
              </a:rPr>
              <a:t>Credit mobility between </a:t>
            </a:r>
            <a:r>
              <a:rPr lang="en-US" altLang="fr-FR" dirty="0" err="1">
                <a:latin typeface="+mj-lt"/>
              </a:rPr>
              <a:t>Programme</a:t>
            </a:r>
            <a:r>
              <a:rPr lang="en-US" altLang="fr-FR" dirty="0">
                <a:latin typeface="+mj-lt"/>
              </a:rPr>
              <a:t> and Partner Countries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altLang="fr-FR" dirty="0" err="1">
                <a:latin typeface="+mj-lt"/>
              </a:rPr>
              <a:t>Mobility</a:t>
            </a:r>
            <a:r>
              <a:rPr lang="tr-TR" altLang="fr-FR" dirty="0">
                <a:latin typeface="+mj-lt"/>
              </a:rPr>
              <a:t> of </a:t>
            </a:r>
            <a:r>
              <a:rPr lang="en-US" altLang="fr-FR" dirty="0">
                <a:latin typeface="+mj-lt"/>
              </a:rPr>
              <a:t>students and staff (for learning and teaching)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fr-FR" dirty="0">
                <a:latin typeface="+mj-lt"/>
              </a:rPr>
              <a:t>Action managed by National Agencies located in Europe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fr-FR" dirty="0">
                <a:latin typeface="+mj-lt"/>
              </a:rPr>
              <a:t>Use of Erasmus Quality Framework </a:t>
            </a:r>
          </a:p>
        </p:txBody>
      </p:sp>
      <p:sp>
        <p:nvSpPr>
          <p:cNvPr id="12" name="Title 2"/>
          <p:cNvSpPr txBox="1">
            <a:spLocks/>
          </p:cNvSpPr>
          <p:nvPr/>
        </p:nvSpPr>
        <p:spPr>
          <a:xfrm>
            <a:off x="1343892" y="897585"/>
            <a:ext cx="8213725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dirty="0" err="1"/>
              <a:t>Context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opportunity</a:t>
            </a:r>
            <a:br>
              <a:rPr lang="tr-TR" dirty="0"/>
            </a:br>
            <a:endParaRPr lang="tr-TR" dirty="0"/>
          </a:p>
        </p:txBody>
      </p:sp>
      <p:sp>
        <p:nvSpPr>
          <p:cNvPr id="14" name="object 2"/>
          <p:cNvSpPr txBox="1">
            <a:spLocks/>
          </p:cNvSpPr>
          <p:nvPr/>
        </p:nvSpPr>
        <p:spPr>
          <a:xfrm>
            <a:off x="1411709" y="363410"/>
            <a:ext cx="5167767" cy="504625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sz="3200" spc="-10" dirty="0" err="1">
                <a:solidFill>
                  <a:srgbClr val="C00000"/>
                </a:solidFill>
              </a:rPr>
              <a:t>What</a:t>
            </a:r>
            <a:r>
              <a:rPr lang="tr-TR" sz="3200" spc="-10" dirty="0">
                <a:solidFill>
                  <a:srgbClr val="C00000"/>
                </a:solidFill>
              </a:rPr>
              <a:t> is ERASMUS KA171?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68935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170774" y="991319"/>
            <a:ext cx="101830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-94"/>
              <a:buChar char="•"/>
            </a:pPr>
            <a:endParaRPr lang="tr-TR" dirty="0">
              <a:latin typeface="Myriad Pro" charset="-94"/>
              <a:ea typeface="Myriad Pro" charset="-94"/>
              <a:cs typeface="Myriad Pro" charset="-94"/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7" name="Picture 9" descr="C:\Users\ŞENAY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28" y="5378824"/>
            <a:ext cx="317182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Resim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379" y="5648618"/>
            <a:ext cx="2152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2"/>
          <p:cNvSpPr txBox="1">
            <a:spLocks/>
          </p:cNvSpPr>
          <p:nvPr/>
        </p:nvSpPr>
        <p:spPr>
          <a:xfrm>
            <a:off x="1068116" y="519053"/>
            <a:ext cx="2642235" cy="504625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tr-TR" sz="3200" dirty="0"/>
          </a:p>
        </p:txBody>
      </p:sp>
      <p:sp>
        <p:nvSpPr>
          <p:cNvPr id="9" name="object 3"/>
          <p:cNvSpPr txBox="1"/>
          <p:nvPr/>
        </p:nvSpPr>
        <p:spPr>
          <a:xfrm>
            <a:off x="838200" y="1177607"/>
            <a:ext cx="880173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240">
              <a:lnSpc>
                <a:spcPct val="100000"/>
              </a:lnSpc>
              <a:spcBef>
                <a:spcPts val="100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277390" y="1777002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+mj-lt"/>
                <a:cs typeface="Arial" panose="020B0604020202020204" pitchFamily="34" charset="0"/>
              </a:rPr>
              <a:t>Erasmus-like conditions</a:t>
            </a:r>
            <a:endParaRPr lang="tr-TR" dirty="0"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BE" altLang="fr-FR" dirty="0">
                <a:latin typeface="+mj-lt"/>
                <a:ea typeface="Verdana" pitchFamily="34" charset="0"/>
                <a:cs typeface="Arial" panose="020B0604020202020204" pitchFamily="34" charset="0"/>
              </a:rPr>
              <a:t>All </a:t>
            </a:r>
            <a:r>
              <a:rPr lang="en-GB" altLang="fr-FR" dirty="0">
                <a:latin typeface="+mj-lt"/>
                <a:ea typeface="Verdana" pitchFamily="34" charset="0"/>
                <a:cs typeface="Arial" panose="020B0604020202020204" pitchFamily="34" charset="0"/>
              </a:rPr>
              <a:t>levels</a:t>
            </a:r>
            <a:r>
              <a:rPr lang="fr-BE" altLang="fr-FR" dirty="0">
                <a:latin typeface="+mj-lt"/>
                <a:ea typeface="Verdana" pitchFamily="34" charset="0"/>
                <a:cs typeface="Arial" panose="020B0604020202020204" pitchFamily="34" charset="0"/>
              </a:rPr>
              <a:t> (</a:t>
            </a:r>
            <a:r>
              <a:rPr lang="en-GB" altLang="fr-FR" dirty="0">
                <a:latin typeface="+mj-lt"/>
                <a:ea typeface="Verdana" pitchFamily="34" charset="0"/>
                <a:cs typeface="Arial" panose="020B0604020202020204" pitchFamily="34" charset="0"/>
              </a:rPr>
              <a:t>Bachelor, Master, PhD) and all disciplines</a:t>
            </a:r>
            <a:endParaRPr lang="tr-TR" altLang="fr-FR" dirty="0">
              <a:latin typeface="+mj-lt"/>
              <a:ea typeface="Verdana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altLang="fr-FR" dirty="0">
              <a:latin typeface="+mj-lt"/>
              <a:ea typeface="Verdana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altLang="fr-FR" dirty="0" err="1">
                <a:latin typeface="+mj-lt"/>
                <a:cs typeface="Arial" panose="020B0604020202020204" pitchFamily="34" charset="0"/>
              </a:rPr>
              <a:t>two</a:t>
            </a:r>
            <a:r>
              <a:rPr lang="en-GB" altLang="fr-FR" dirty="0">
                <a:latin typeface="+mj-lt"/>
                <a:cs typeface="Arial" panose="020B0604020202020204" pitchFamily="34" charset="0"/>
              </a:rPr>
              <a:t> to twelve months for</a:t>
            </a:r>
            <a:r>
              <a:rPr lang="tr-TR" altLang="fr-FR" dirty="0">
                <a:latin typeface="+mj-lt"/>
                <a:cs typeface="Arial" panose="020B0604020202020204" pitchFamily="34" charset="0"/>
              </a:rPr>
              <a:t> STUDENT</a:t>
            </a:r>
            <a:r>
              <a:rPr lang="en-GB" altLang="fr-FR" dirty="0">
                <a:latin typeface="+mj-lt"/>
                <a:cs typeface="Arial" panose="020B0604020202020204" pitchFamily="34" charset="0"/>
              </a:rPr>
              <a:t> studies </a:t>
            </a:r>
            <a:endParaRPr lang="tr-TR" altLang="fr-FR" dirty="0"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altLang="fr-FR" dirty="0"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fr-FR" dirty="0">
                <a:latin typeface="+mj-lt"/>
                <a:cs typeface="Arial" panose="020B0604020202020204" pitchFamily="34" charset="0"/>
              </a:rPr>
              <a:t>two to twelve months for</a:t>
            </a:r>
            <a:r>
              <a:rPr lang="tr-TR" altLang="fr-FR" dirty="0">
                <a:latin typeface="+mj-lt"/>
                <a:cs typeface="Arial" panose="020B0604020202020204" pitchFamily="34" charset="0"/>
              </a:rPr>
              <a:t> STUDENT</a:t>
            </a:r>
            <a:r>
              <a:rPr lang="en-GB" altLang="fr-FR" dirty="0">
                <a:latin typeface="+mj-lt"/>
                <a:cs typeface="Arial" panose="020B0604020202020204" pitchFamily="34" charset="0"/>
              </a:rPr>
              <a:t> </a:t>
            </a:r>
            <a:r>
              <a:rPr lang="tr-TR" altLang="fr-FR" dirty="0" err="1">
                <a:latin typeface="+mj-lt"/>
                <a:cs typeface="Arial" panose="020B0604020202020204" pitchFamily="34" charset="0"/>
              </a:rPr>
              <a:t>internships</a:t>
            </a:r>
            <a:r>
              <a:rPr lang="en-GB" altLang="fr-FR" dirty="0">
                <a:latin typeface="+mj-lt"/>
                <a:cs typeface="Arial" panose="020B0604020202020204" pitchFamily="34" charset="0"/>
              </a:rPr>
              <a:t> </a:t>
            </a:r>
            <a:br>
              <a:rPr lang="en-GB" altLang="fr-FR" dirty="0">
                <a:latin typeface="+mj-lt"/>
                <a:cs typeface="Arial" panose="020B0604020202020204" pitchFamily="34" charset="0"/>
              </a:rPr>
            </a:br>
            <a:r>
              <a:rPr lang="en-GB" altLang="fr-FR" dirty="0">
                <a:latin typeface="+mj-lt"/>
                <a:cs typeface="Arial" panose="020B0604020202020204" pitchFamily="34" charset="0"/>
              </a:rPr>
              <a:t>Up to 12 months per study cycle</a:t>
            </a:r>
            <a:endParaRPr lang="tr-TR" altLang="fr-FR" dirty="0"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altLang="fr-FR" dirty="0"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fr-FR" dirty="0">
                <a:latin typeface="+mj-lt"/>
                <a:cs typeface="Arial" panose="020B0604020202020204" pitchFamily="34" charset="0"/>
              </a:rPr>
              <a:t>For </a:t>
            </a:r>
            <a:r>
              <a:rPr lang="tr-TR" altLang="fr-FR" dirty="0">
                <a:latin typeface="+mj-lt"/>
                <a:cs typeface="Arial" panose="020B0604020202020204" pitchFamily="34" charset="0"/>
              </a:rPr>
              <a:t>STAFF</a:t>
            </a:r>
            <a:r>
              <a:rPr lang="en-GB" altLang="fr-FR" dirty="0">
                <a:latin typeface="+mj-lt"/>
                <a:cs typeface="Arial" panose="020B0604020202020204" pitchFamily="34" charset="0"/>
              </a:rPr>
              <a:t> – from five days to two months</a:t>
            </a:r>
            <a:r>
              <a:rPr lang="tr-TR" altLang="fr-FR" dirty="0">
                <a:latin typeface="+mj-lt"/>
                <a:cs typeface="Arial" panose="020B0604020202020204" pitchFamily="34" charset="0"/>
              </a:rPr>
              <a:t> </a:t>
            </a:r>
            <a:r>
              <a:rPr lang="tr-TR" altLang="fr-FR" dirty="0" err="1">
                <a:latin typeface="+mj-lt"/>
                <a:cs typeface="Arial" panose="020B0604020202020204" pitchFamily="34" charset="0"/>
              </a:rPr>
              <a:t>mobility</a:t>
            </a:r>
            <a:endParaRPr lang="en-GB" altLang="fr-FR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Title 2"/>
          <p:cNvSpPr txBox="1">
            <a:spLocks/>
          </p:cNvSpPr>
          <p:nvPr/>
        </p:nvSpPr>
        <p:spPr>
          <a:xfrm>
            <a:off x="1343892" y="897585"/>
            <a:ext cx="8213725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2800" dirty="0">
                <a:cs typeface="Arial" panose="020B0604020202020204" pitchFamily="34" charset="0"/>
              </a:rPr>
              <a:t>Student </a:t>
            </a:r>
            <a:r>
              <a:rPr lang="tr-TR" sz="2800" dirty="0" err="1">
                <a:cs typeface="Arial" panose="020B0604020202020204" pitchFamily="34" charset="0"/>
              </a:rPr>
              <a:t>and</a:t>
            </a:r>
            <a:r>
              <a:rPr lang="tr-TR" sz="2800" dirty="0">
                <a:cs typeface="Arial" panose="020B0604020202020204" pitchFamily="34" charset="0"/>
              </a:rPr>
              <a:t> </a:t>
            </a:r>
            <a:r>
              <a:rPr lang="tr-TR" sz="2800" dirty="0" err="1">
                <a:cs typeface="Arial" panose="020B0604020202020204" pitchFamily="34" charset="0"/>
              </a:rPr>
              <a:t>Staff</a:t>
            </a:r>
            <a:r>
              <a:rPr lang="tr-TR" sz="2800" dirty="0">
                <a:cs typeface="Arial" panose="020B0604020202020204" pitchFamily="34" charset="0"/>
              </a:rPr>
              <a:t> </a:t>
            </a:r>
            <a:r>
              <a:rPr lang="tr-TR" sz="2800" dirty="0" err="1">
                <a:cs typeface="Arial" panose="020B0604020202020204" pitchFamily="34" charset="0"/>
              </a:rPr>
              <a:t>Mobility</a:t>
            </a:r>
            <a:endParaRPr lang="tr-TR" sz="2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88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170774" y="991319"/>
            <a:ext cx="101830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-94"/>
              <a:buChar char="•"/>
            </a:pPr>
            <a:endParaRPr lang="tr-TR" dirty="0">
              <a:latin typeface="Myriad Pro" charset="-94"/>
              <a:ea typeface="Myriad Pro" charset="-94"/>
              <a:cs typeface="Myriad Pro" charset="-94"/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7" name="Picture 9" descr="C:\Users\ŞENAY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28" y="5378824"/>
            <a:ext cx="317182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Resim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379" y="5648618"/>
            <a:ext cx="2152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2"/>
          <p:cNvSpPr txBox="1">
            <a:spLocks/>
          </p:cNvSpPr>
          <p:nvPr/>
        </p:nvSpPr>
        <p:spPr>
          <a:xfrm>
            <a:off x="2497906" y="456687"/>
            <a:ext cx="4988560" cy="44307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sz="2800" spc="-5" dirty="0" err="1">
                <a:solidFill>
                  <a:srgbClr val="C00000"/>
                </a:solidFill>
              </a:rPr>
              <a:t>Mobility</a:t>
            </a:r>
            <a:r>
              <a:rPr lang="tr-TR" sz="2800" spc="-5" dirty="0">
                <a:solidFill>
                  <a:srgbClr val="C00000"/>
                </a:solidFill>
              </a:rPr>
              <a:t> </a:t>
            </a:r>
            <a:r>
              <a:rPr lang="tr-TR" sz="2800" spc="-5" dirty="0" err="1">
                <a:solidFill>
                  <a:srgbClr val="C00000"/>
                </a:solidFill>
              </a:rPr>
              <a:t>Duration</a:t>
            </a:r>
            <a:r>
              <a:rPr lang="tr-TR" sz="2800" spc="-10" dirty="0">
                <a:solidFill>
                  <a:srgbClr val="C00000"/>
                </a:solidFill>
              </a:rPr>
              <a:t>:</a:t>
            </a:r>
            <a:endParaRPr lang="tr-TR" sz="2800" dirty="0"/>
          </a:p>
        </p:txBody>
      </p:sp>
      <p:sp>
        <p:nvSpPr>
          <p:cNvPr id="9" name="object 3"/>
          <p:cNvSpPr txBox="1"/>
          <p:nvPr/>
        </p:nvSpPr>
        <p:spPr>
          <a:xfrm>
            <a:off x="1310779" y="1340786"/>
            <a:ext cx="3994785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b="1" u="heavy" spc="-5" dirty="0" err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+mj-lt"/>
                <a:cs typeface="Arial"/>
              </a:rPr>
              <a:t>Proje</a:t>
            </a:r>
            <a:r>
              <a:rPr lang="tr-TR" b="1" u="heavy" spc="-10" dirty="0" err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+mj-lt"/>
                <a:cs typeface="Arial"/>
              </a:rPr>
              <a:t>ct</a:t>
            </a:r>
            <a:r>
              <a:rPr lang="tr-TR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+mj-lt"/>
                <a:cs typeface="Arial"/>
              </a:rPr>
              <a:t> </a:t>
            </a:r>
            <a:r>
              <a:rPr lang="tr-TR" b="1" u="heavy" spc="-10" dirty="0" err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+mj-lt"/>
                <a:cs typeface="Arial"/>
              </a:rPr>
              <a:t>Term</a:t>
            </a:r>
            <a:r>
              <a:rPr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+mj-lt"/>
                <a:cs typeface="Arial"/>
              </a:rPr>
              <a:t>:</a:t>
            </a:r>
            <a:endParaRPr dirty="0">
              <a:latin typeface="+mj-lt"/>
              <a:cs typeface="Arial"/>
            </a:endParaRPr>
          </a:p>
          <a:p>
            <a:pPr marL="469265">
              <a:lnSpc>
                <a:spcPct val="100000"/>
              </a:lnSpc>
            </a:pPr>
            <a:r>
              <a:rPr spc="-5" dirty="0">
                <a:latin typeface="+mj-lt"/>
                <a:cs typeface="Arial"/>
              </a:rPr>
              <a:t>36 </a:t>
            </a:r>
            <a:r>
              <a:rPr lang="tr-TR" spc="-5" dirty="0" err="1">
                <a:latin typeface="+mj-lt"/>
                <a:cs typeface="Arial"/>
              </a:rPr>
              <a:t>months</a:t>
            </a:r>
            <a:endParaRPr dirty="0">
              <a:latin typeface="+mj-lt"/>
              <a:cs typeface="Arial"/>
            </a:endParaRPr>
          </a:p>
        </p:txBody>
      </p:sp>
      <p:sp>
        <p:nvSpPr>
          <p:cNvPr id="10" name="object 4"/>
          <p:cNvSpPr txBox="1"/>
          <p:nvPr/>
        </p:nvSpPr>
        <p:spPr>
          <a:xfrm>
            <a:off x="1310779" y="2329250"/>
            <a:ext cx="6315710" cy="250517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b="1" spc="-5" dirty="0">
                <a:solidFill>
                  <a:srgbClr val="C00000"/>
                </a:solidFill>
                <a:latin typeface="+mj-lt"/>
                <a:cs typeface="Arial"/>
              </a:rPr>
              <a:t>Student </a:t>
            </a:r>
            <a:r>
              <a:rPr lang="tr-TR" b="1" spc="-5" dirty="0" err="1">
                <a:solidFill>
                  <a:srgbClr val="C00000"/>
                </a:solidFill>
                <a:latin typeface="+mj-lt"/>
                <a:cs typeface="Arial"/>
              </a:rPr>
              <a:t>Education</a:t>
            </a:r>
            <a:r>
              <a:rPr lang="tr-TR" b="1" spc="-5" dirty="0"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tr-TR" b="1" spc="-5" dirty="0" err="1">
                <a:solidFill>
                  <a:srgbClr val="C00000"/>
                </a:solidFill>
                <a:latin typeface="+mj-lt"/>
                <a:cs typeface="Arial"/>
              </a:rPr>
              <a:t>Mobility</a:t>
            </a:r>
            <a:r>
              <a:rPr b="1" spc="-5" dirty="0">
                <a:solidFill>
                  <a:srgbClr val="C00000"/>
                </a:solidFill>
                <a:latin typeface="+mj-lt"/>
                <a:cs typeface="Arial"/>
              </a:rPr>
              <a:t>:</a:t>
            </a:r>
            <a:endParaRPr dirty="0">
              <a:latin typeface="+mj-lt"/>
              <a:cs typeface="Arial"/>
            </a:endParaRPr>
          </a:p>
          <a:p>
            <a:pPr marL="469265">
              <a:lnSpc>
                <a:spcPct val="100000"/>
              </a:lnSpc>
            </a:pPr>
            <a:r>
              <a:rPr lang="tr-TR" spc="-5" dirty="0">
                <a:latin typeface="+mj-lt"/>
                <a:cs typeface="Arial"/>
              </a:rPr>
              <a:t>2</a:t>
            </a:r>
            <a:r>
              <a:rPr spc="-5" dirty="0">
                <a:latin typeface="+mj-lt"/>
                <a:cs typeface="Arial"/>
              </a:rPr>
              <a:t>-12</a:t>
            </a:r>
            <a:r>
              <a:rPr spc="-10" dirty="0">
                <a:latin typeface="+mj-lt"/>
                <a:cs typeface="Arial"/>
              </a:rPr>
              <a:t> </a:t>
            </a:r>
            <a:r>
              <a:rPr lang="tr-TR" spc="-10" dirty="0" err="1">
                <a:latin typeface="+mj-lt"/>
                <a:cs typeface="Arial"/>
              </a:rPr>
              <a:t>months</a:t>
            </a:r>
            <a:endParaRPr dirty="0">
              <a:latin typeface="+mj-lt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dirty="0">
              <a:latin typeface="+mj-lt"/>
              <a:cs typeface="Times New Roman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b="1" spc="-10" dirty="0">
                <a:solidFill>
                  <a:srgbClr val="C00000"/>
                </a:solidFill>
                <a:latin typeface="+mj-lt"/>
                <a:cs typeface="Arial"/>
              </a:rPr>
              <a:t>Student</a:t>
            </a:r>
            <a:r>
              <a:rPr b="1" spc="-10" dirty="0"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tr-TR" b="1" spc="-5" dirty="0" err="1">
                <a:solidFill>
                  <a:srgbClr val="C00000"/>
                </a:solidFill>
                <a:latin typeface="+mj-lt"/>
                <a:cs typeface="Arial"/>
              </a:rPr>
              <a:t>Internship</a:t>
            </a:r>
            <a:r>
              <a:rPr lang="tr-TR" b="1" spc="-5" dirty="0"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tr-TR" b="1" spc="-5" dirty="0" err="1">
                <a:solidFill>
                  <a:srgbClr val="C00000"/>
                </a:solidFill>
                <a:latin typeface="+mj-lt"/>
                <a:cs typeface="Arial"/>
              </a:rPr>
              <a:t>Mobility</a:t>
            </a:r>
            <a:r>
              <a:rPr b="1" spc="-5" dirty="0"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b="1" spc="-10" dirty="0">
                <a:solidFill>
                  <a:srgbClr val="C00000"/>
                </a:solidFill>
                <a:latin typeface="+mj-lt"/>
                <a:cs typeface="Arial"/>
              </a:rPr>
              <a:t>:</a:t>
            </a:r>
            <a:endParaRPr dirty="0">
              <a:latin typeface="+mj-lt"/>
              <a:cs typeface="Arial"/>
            </a:endParaRPr>
          </a:p>
          <a:p>
            <a:pPr marL="469265">
              <a:lnSpc>
                <a:spcPct val="100000"/>
              </a:lnSpc>
            </a:pPr>
            <a:r>
              <a:rPr spc="-5" dirty="0">
                <a:latin typeface="+mj-lt"/>
                <a:cs typeface="Arial"/>
              </a:rPr>
              <a:t>2-12</a:t>
            </a:r>
            <a:r>
              <a:rPr spc="-10" dirty="0">
                <a:latin typeface="+mj-lt"/>
                <a:cs typeface="Arial"/>
              </a:rPr>
              <a:t> </a:t>
            </a:r>
            <a:r>
              <a:rPr lang="tr-TR" spc="-10" dirty="0" err="1">
                <a:latin typeface="+mj-lt"/>
                <a:cs typeface="Arial"/>
              </a:rPr>
              <a:t>months</a:t>
            </a:r>
            <a:endParaRPr dirty="0">
              <a:latin typeface="+mj-lt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dirty="0">
              <a:latin typeface="+mj-lt"/>
              <a:cs typeface="Times New Roman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b="1" spc="-10" dirty="0" err="1">
                <a:solidFill>
                  <a:srgbClr val="C00000"/>
                </a:solidFill>
                <a:latin typeface="+mj-lt"/>
                <a:cs typeface="Arial"/>
              </a:rPr>
              <a:t>Staff</a:t>
            </a:r>
            <a:r>
              <a:rPr lang="tr-TR" b="1" spc="-10" dirty="0"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tr-TR" b="1" spc="-10" dirty="0" err="1">
                <a:solidFill>
                  <a:srgbClr val="C00000"/>
                </a:solidFill>
                <a:latin typeface="+mj-lt"/>
                <a:cs typeface="Arial"/>
              </a:rPr>
              <a:t>Teaching</a:t>
            </a:r>
            <a:r>
              <a:rPr lang="tr-TR" b="1" spc="-10" dirty="0">
                <a:solidFill>
                  <a:srgbClr val="C00000"/>
                </a:solidFill>
                <a:latin typeface="+mj-lt"/>
                <a:cs typeface="Arial"/>
              </a:rPr>
              <a:t>/Training </a:t>
            </a:r>
            <a:r>
              <a:rPr lang="tr-TR" b="1" spc="-10" dirty="0" err="1">
                <a:solidFill>
                  <a:srgbClr val="C00000"/>
                </a:solidFill>
                <a:latin typeface="+mj-lt"/>
                <a:cs typeface="Arial"/>
              </a:rPr>
              <a:t>Mobility</a:t>
            </a:r>
            <a:r>
              <a:rPr b="1" spc="-5" dirty="0">
                <a:solidFill>
                  <a:srgbClr val="C00000"/>
                </a:solidFill>
                <a:latin typeface="+mj-lt"/>
                <a:cs typeface="Arial"/>
              </a:rPr>
              <a:t>:</a:t>
            </a:r>
            <a:endParaRPr dirty="0">
              <a:latin typeface="+mj-lt"/>
              <a:cs typeface="Arial"/>
            </a:endParaRPr>
          </a:p>
          <a:p>
            <a:pPr marL="469265">
              <a:lnSpc>
                <a:spcPct val="100000"/>
              </a:lnSpc>
            </a:pPr>
            <a:r>
              <a:rPr lang="tr-TR" spc="-10" dirty="0">
                <a:latin typeface="+mj-lt"/>
                <a:cs typeface="Arial"/>
              </a:rPr>
              <a:t>5 </a:t>
            </a:r>
            <a:r>
              <a:rPr lang="tr-TR" spc="-10" dirty="0" err="1">
                <a:latin typeface="+mj-lt"/>
                <a:cs typeface="Arial"/>
              </a:rPr>
              <a:t>days</a:t>
            </a:r>
            <a:r>
              <a:rPr lang="tr-TR" spc="-10" dirty="0">
                <a:latin typeface="+mj-lt"/>
                <a:cs typeface="Arial"/>
              </a:rPr>
              <a:t> – 2 </a:t>
            </a:r>
            <a:r>
              <a:rPr lang="tr-TR" spc="-10" dirty="0" err="1">
                <a:latin typeface="+mj-lt"/>
                <a:cs typeface="Arial"/>
              </a:rPr>
              <a:t>months</a:t>
            </a:r>
            <a:r>
              <a:rPr lang="tr-TR" spc="-10" dirty="0">
                <a:latin typeface="+mj-lt"/>
                <a:cs typeface="Arial"/>
              </a:rPr>
              <a:t> (60 </a:t>
            </a:r>
            <a:r>
              <a:rPr lang="tr-TR" spc="-10" dirty="0" err="1">
                <a:latin typeface="+mj-lt"/>
                <a:cs typeface="Arial"/>
              </a:rPr>
              <a:t>days</a:t>
            </a:r>
            <a:r>
              <a:rPr lang="tr-TR" spc="-10" dirty="0">
                <a:latin typeface="+mj-lt"/>
                <a:cs typeface="Arial"/>
              </a:rPr>
              <a:t>) </a:t>
            </a:r>
            <a:r>
              <a:rPr lang="tr-TR" spc="-10" dirty="0" err="1">
                <a:latin typeface="+mj-lt"/>
                <a:cs typeface="Arial"/>
              </a:rPr>
              <a:t>except</a:t>
            </a:r>
            <a:r>
              <a:rPr lang="tr-TR" spc="-10" dirty="0">
                <a:latin typeface="+mj-lt"/>
                <a:cs typeface="Arial"/>
              </a:rPr>
              <a:t> </a:t>
            </a:r>
            <a:r>
              <a:rPr lang="tr-TR" spc="-10" dirty="0" err="1">
                <a:latin typeface="+mj-lt"/>
                <a:cs typeface="Arial"/>
              </a:rPr>
              <a:t>for</a:t>
            </a:r>
            <a:r>
              <a:rPr lang="tr-TR" spc="-10" dirty="0">
                <a:latin typeface="+mj-lt"/>
                <a:cs typeface="Arial"/>
              </a:rPr>
              <a:t> </a:t>
            </a:r>
            <a:r>
              <a:rPr lang="tr-TR" spc="-10" dirty="0" err="1">
                <a:latin typeface="+mj-lt"/>
                <a:cs typeface="Arial"/>
              </a:rPr>
              <a:t>travel</a:t>
            </a:r>
            <a:r>
              <a:rPr lang="tr-TR" spc="-10" dirty="0">
                <a:latin typeface="+mj-lt"/>
                <a:cs typeface="Arial"/>
              </a:rPr>
              <a:t> </a:t>
            </a:r>
            <a:r>
              <a:rPr lang="tr-TR" spc="-10" dirty="0" err="1">
                <a:latin typeface="+mj-lt"/>
                <a:cs typeface="Arial"/>
              </a:rPr>
              <a:t>duration</a:t>
            </a:r>
            <a:endParaRPr lang="tr-TR" spc="-10" dirty="0">
              <a:latin typeface="+mj-lt"/>
              <a:cs typeface="Arial"/>
            </a:endParaRPr>
          </a:p>
          <a:p>
            <a:pPr marL="469265">
              <a:lnSpc>
                <a:spcPct val="100000"/>
              </a:lnSpc>
            </a:pPr>
            <a:endParaRPr dirty="0"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9799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19" y="0"/>
            <a:ext cx="12192000" cy="685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170774" y="991319"/>
            <a:ext cx="101830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-94"/>
              <a:buChar char="•"/>
            </a:pPr>
            <a:endParaRPr lang="tr-TR" dirty="0">
              <a:latin typeface="Myriad Pro" charset="-94"/>
              <a:ea typeface="Myriad Pro" charset="-94"/>
              <a:cs typeface="Myriad Pro" charset="-94"/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7" name="Picture 9" descr="C:\Users\ŞENAY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28" y="5378824"/>
            <a:ext cx="317182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Resim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379" y="5648618"/>
            <a:ext cx="2152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2"/>
          <p:cNvSpPr txBox="1">
            <a:spLocks/>
          </p:cNvSpPr>
          <p:nvPr/>
        </p:nvSpPr>
        <p:spPr>
          <a:xfrm>
            <a:off x="2032393" y="309350"/>
            <a:ext cx="6613525" cy="44307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tr-TR" sz="2800" spc="-10" dirty="0" err="1">
                <a:solidFill>
                  <a:srgbClr val="C00000"/>
                </a:solidFill>
              </a:rPr>
              <a:t>Programme</a:t>
            </a:r>
            <a:r>
              <a:rPr lang="tr-TR" sz="2800" spc="-10" dirty="0">
                <a:solidFill>
                  <a:srgbClr val="C00000"/>
                </a:solidFill>
              </a:rPr>
              <a:t> </a:t>
            </a:r>
            <a:r>
              <a:rPr lang="tr-TR" sz="2800" spc="-10" dirty="0" err="1">
                <a:solidFill>
                  <a:srgbClr val="C00000"/>
                </a:solidFill>
              </a:rPr>
              <a:t>Countries</a:t>
            </a:r>
            <a:endParaRPr lang="tr-TR" sz="2800" dirty="0"/>
          </a:p>
        </p:txBody>
      </p:sp>
      <p:sp>
        <p:nvSpPr>
          <p:cNvPr id="9" name="object 3"/>
          <p:cNvSpPr txBox="1"/>
          <p:nvPr/>
        </p:nvSpPr>
        <p:spPr>
          <a:xfrm>
            <a:off x="4462540" y="1167106"/>
            <a:ext cx="3384675" cy="3481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lang="tr-TR" b="1" i="1" spc="-10" dirty="0" err="1">
                <a:solidFill>
                  <a:srgbClr val="00B050"/>
                </a:solidFill>
                <a:latin typeface="+mj-lt"/>
                <a:cs typeface="Arial"/>
              </a:rPr>
              <a:t>Programme</a:t>
            </a:r>
            <a:r>
              <a:rPr lang="tr-TR" b="1" i="1" spc="-10" dirty="0">
                <a:solidFill>
                  <a:srgbClr val="00B050"/>
                </a:solidFill>
                <a:latin typeface="+mj-lt"/>
                <a:cs typeface="Arial"/>
              </a:rPr>
              <a:t> </a:t>
            </a:r>
            <a:r>
              <a:rPr lang="tr-TR" b="1" i="1" spc="-10" dirty="0" err="1">
                <a:solidFill>
                  <a:srgbClr val="00B050"/>
                </a:solidFill>
                <a:latin typeface="+mj-lt"/>
                <a:cs typeface="Arial"/>
              </a:rPr>
              <a:t>Countries</a:t>
            </a:r>
            <a:r>
              <a:rPr lang="tr-TR" b="1" i="1" spc="-10" dirty="0">
                <a:solidFill>
                  <a:srgbClr val="00B050"/>
                </a:solidFill>
                <a:latin typeface="+mj-lt"/>
                <a:cs typeface="Arial"/>
              </a:rPr>
              <a:t>:</a:t>
            </a:r>
          </a:p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lang="tr-TR" spc="-10" dirty="0">
                <a:latin typeface="+mj-lt"/>
                <a:cs typeface="Arial"/>
              </a:rPr>
              <a:t>EU </a:t>
            </a:r>
            <a:r>
              <a:rPr lang="tr-TR" spc="-10" dirty="0" err="1">
                <a:latin typeface="+mj-lt"/>
                <a:cs typeface="Arial"/>
              </a:rPr>
              <a:t>Countries</a:t>
            </a:r>
            <a:endParaRPr lang="tr-TR" spc="-10" dirty="0">
              <a:latin typeface="+mj-lt"/>
              <a:cs typeface="Arial"/>
            </a:endParaRPr>
          </a:p>
          <a:p>
            <a:r>
              <a:rPr lang="tr-TR" spc="-10" dirty="0" err="1">
                <a:latin typeface="+mj-lt"/>
                <a:cs typeface="Arial"/>
              </a:rPr>
              <a:t>Iceland</a:t>
            </a:r>
            <a:endParaRPr lang="tr-TR" spc="-10" dirty="0">
              <a:latin typeface="+mj-lt"/>
              <a:cs typeface="Arial"/>
            </a:endParaRPr>
          </a:p>
          <a:p>
            <a:r>
              <a:rPr lang="tr-TR" spc="-10" dirty="0" err="1">
                <a:latin typeface="+mj-lt"/>
                <a:cs typeface="Arial"/>
              </a:rPr>
              <a:t>Liechtenstein</a:t>
            </a:r>
            <a:endParaRPr lang="tr-TR" spc="-10" dirty="0">
              <a:latin typeface="+mj-lt"/>
              <a:cs typeface="Arial"/>
            </a:endParaRPr>
          </a:p>
          <a:p>
            <a:r>
              <a:rPr lang="tr-TR" spc="-10" dirty="0">
                <a:latin typeface="+mj-lt"/>
                <a:cs typeface="Arial"/>
              </a:rPr>
              <a:t>North </a:t>
            </a:r>
            <a:r>
              <a:rPr lang="tr-TR" spc="-10" dirty="0" err="1">
                <a:latin typeface="+mj-lt"/>
                <a:cs typeface="Arial"/>
              </a:rPr>
              <a:t>Macedonia</a:t>
            </a:r>
            <a:endParaRPr lang="tr-TR" spc="-10" dirty="0">
              <a:latin typeface="+mj-lt"/>
              <a:cs typeface="Arial"/>
            </a:endParaRPr>
          </a:p>
          <a:p>
            <a:r>
              <a:rPr lang="tr-TR" spc="-10" dirty="0" err="1">
                <a:latin typeface="+mj-lt"/>
                <a:cs typeface="Arial"/>
              </a:rPr>
              <a:t>Norway</a:t>
            </a:r>
            <a:endParaRPr lang="tr-TR" spc="-10" dirty="0">
              <a:latin typeface="+mj-lt"/>
              <a:cs typeface="Arial"/>
            </a:endParaRPr>
          </a:p>
          <a:p>
            <a:r>
              <a:rPr lang="tr-TR" spc="-10" dirty="0" err="1">
                <a:latin typeface="+mj-lt"/>
                <a:cs typeface="Arial"/>
              </a:rPr>
              <a:t>Serbia</a:t>
            </a:r>
            <a:endParaRPr lang="tr-TR" spc="-10" dirty="0">
              <a:latin typeface="+mj-lt"/>
              <a:cs typeface="Arial"/>
            </a:endParaRPr>
          </a:p>
          <a:p>
            <a:r>
              <a:rPr lang="tr-TR" spc="-10" dirty="0" err="1">
                <a:latin typeface="+mj-lt"/>
                <a:cs typeface="Arial"/>
              </a:rPr>
              <a:t>Turkey</a:t>
            </a:r>
            <a:endParaRPr lang="tr-TR" spc="-10" dirty="0">
              <a:latin typeface="+mj-lt"/>
              <a:cs typeface="Arial"/>
            </a:endParaRPr>
          </a:p>
          <a:p>
            <a:r>
              <a:rPr lang="tr-TR" b="1" i="1" spc="-10" dirty="0">
                <a:solidFill>
                  <a:srgbClr val="00B050"/>
                </a:solidFill>
                <a:latin typeface="+mj-lt"/>
                <a:cs typeface="Arial"/>
              </a:rPr>
              <a:t>Partner </a:t>
            </a:r>
            <a:r>
              <a:rPr lang="tr-TR" b="1" i="1" spc="-10" dirty="0" err="1">
                <a:solidFill>
                  <a:srgbClr val="00B050"/>
                </a:solidFill>
                <a:latin typeface="+mj-lt"/>
                <a:cs typeface="Arial"/>
              </a:rPr>
              <a:t>Countries</a:t>
            </a:r>
            <a:r>
              <a:rPr b="1" i="1" spc="-10" dirty="0">
                <a:solidFill>
                  <a:srgbClr val="00B050"/>
                </a:solidFill>
                <a:latin typeface="+mj-lt"/>
                <a:cs typeface="Arial"/>
              </a:rPr>
              <a:t>:</a:t>
            </a:r>
            <a:endParaRPr dirty="0">
              <a:latin typeface="+mj-lt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lang="tr-TR" spc="-10" dirty="0" err="1">
                <a:latin typeface="+mj-lt"/>
                <a:cs typeface="Arial"/>
              </a:rPr>
              <a:t>All</a:t>
            </a:r>
            <a:r>
              <a:rPr lang="tr-TR" spc="-10" dirty="0">
                <a:latin typeface="+mj-lt"/>
                <a:cs typeface="Arial"/>
              </a:rPr>
              <a:t> </a:t>
            </a:r>
            <a:r>
              <a:rPr lang="tr-TR" spc="-10" dirty="0" err="1">
                <a:latin typeface="+mj-lt"/>
                <a:cs typeface="Arial"/>
              </a:rPr>
              <a:t>countries</a:t>
            </a:r>
            <a:r>
              <a:rPr lang="tr-TR" spc="-10" dirty="0">
                <a:latin typeface="+mj-lt"/>
                <a:cs typeface="Arial"/>
              </a:rPr>
              <a:t> </a:t>
            </a:r>
            <a:r>
              <a:rPr lang="tr-TR" spc="-10" dirty="0" err="1">
                <a:latin typeface="+mj-lt"/>
                <a:cs typeface="Arial"/>
              </a:rPr>
              <a:t>except</a:t>
            </a:r>
            <a:r>
              <a:rPr lang="tr-TR" spc="-10" dirty="0">
                <a:latin typeface="+mj-lt"/>
                <a:cs typeface="Arial"/>
              </a:rPr>
              <a:t> Andorra, Monaco, San Marino, </a:t>
            </a:r>
            <a:r>
              <a:rPr lang="tr-TR" spc="-10" dirty="0" err="1">
                <a:latin typeface="+mj-lt"/>
                <a:cs typeface="Arial"/>
              </a:rPr>
              <a:t>Vatican</a:t>
            </a:r>
            <a:r>
              <a:rPr lang="tr-TR" spc="-10" dirty="0">
                <a:latin typeface="+mj-lt"/>
                <a:cs typeface="Arial"/>
              </a:rPr>
              <a:t>, Faroe </a:t>
            </a:r>
            <a:r>
              <a:rPr lang="tr-TR" spc="-10" dirty="0" err="1">
                <a:latin typeface="+mj-lt"/>
                <a:cs typeface="Arial"/>
              </a:rPr>
              <a:t>Islands</a:t>
            </a:r>
            <a:r>
              <a:rPr lang="tr-TR" spc="-10" dirty="0">
                <a:latin typeface="+mj-lt"/>
                <a:cs typeface="Arial"/>
              </a:rPr>
              <a:t> </a:t>
            </a:r>
            <a:r>
              <a:rPr lang="tr-TR" spc="-10" dirty="0" err="1">
                <a:latin typeface="+mj-lt"/>
                <a:cs typeface="Arial"/>
              </a:rPr>
              <a:t>and</a:t>
            </a:r>
            <a:r>
              <a:rPr lang="tr-TR" spc="-10" dirty="0">
                <a:latin typeface="+mj-lt"/>
                <a:cs typeface="Arial"/>
              </a:rPr>
              <a:t> </a:t>
            </a:r>
            <a:r>
              <a:rPr lang="tr-TR" spc="-10" dirty="0" err="1">
                <a:latin typeface="+mj-lt"/>
                <a:cs typeface="Arial"/>
              </a:rPr>
              <a:t>Switzerland</a:t>
            </a:r>
            <a:endParaRPr spc="-10" dirty="0"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1097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170774" y="991319"/>
            <a:ext cx="101830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-94"/>
              <a:buChar char="•"/>
            </a:pPr>
            <a:endParaRPr lang="tr-TR" dirty="0">
              <a:latin typeface="Myriad Pro" charset="-94"/>
              <a:ea typeface="Myriad Pro" charset="-94"/>
              <a:cs typeface="Myriad Pro" charset="-94"/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7" name="Picture 9" descr="C:\Users\ŞENAY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4368" y="5908666"/>
            <a:ext cx="317182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Resim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379" y="5648618"/>
            <a:ext cx="2152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613" y="666135"/>
            <a:ext cx="11208774" cy="5525729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1408176" y="365125"/>
            <a:ext cx="4999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A </a:t>
            </a:r>
            <a:r>
              <a:rPr lang="tr-TR" dirty="0" err="1"/>
              <a:t>single</a:t>
            </a:r>
            <a:r>
              <a:rPr lang="tr-TR" dirty="0"/>
              <a:t> </a:t>
            </a:r>
            <a:r>
              <a:rPr lang="tr-TR" dirty="0" err="1"/>
              <a:t>application</a:t>
            </a:r>
            <a:r>
              <a:rPr lang="tr-TR" dirty="0"/>
              <a:t> </a:t>
            </a:r>
            <a:r>
              <a:rPr lang="tr-TR" dirty="0" err="1"/>
              <a:t>text</a:t>
            </a:r>
            <a:r>
              <a:rPr lang="tr-TR" dirty="0"/>
              <a:t> is </a:t>
            </a:r>
            <a:r>
              <a:rPr lang="tr-TR" dirty="0" err="1"/>
              <a:t>prepared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region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964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170774" y="991319"/>
            <a:ext cx="101830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-94"/>
              <a:buChar char="•"/>
            </a:pPr>
            <a:endParaRPr lang="tr-TR" dirty="0">
              <a:latin typeface="Myriad Pro" charset="-94"/>
              <a:ea typeface="Myriad Pro" charset="-94"/>
              <a:cs typeface="Myriad Pro" charset="-94"/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7" name="Picture 9" descr="C:\Users\ŞENAY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516" y="5378824"/>
            <a:ext cx="317182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Resim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6943" y="3703661"/>
            <a:ext cx="2152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3"/>
          <p:cNvSpPr/>
          <p:nvPr/>
        </p:nvSpPr>
        <p:spPr>
          <a:xfrm>
            <a:off x="1222198" y="1802878"/>
            <a:ext cx="8254745" cy="45640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1300873" y="969671"/>
            <a:ext cx="6810375" cy="874598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2800" dirty="0" err="1">
                <a:solidFill>
                  <a:srgbClr val="D5384B"/>
                </a:solidFill>
              </a:rPr>
              <a:t>These</a:t>
            </a:r>
            <a:r>
              <a:rPr lang="tr-TR" sz="2800" dirty="0">
                <a:solidFill>
                  <a:srgbClr val="D5384B"/>
                </a:solidFill>
              </a:rPr>
              <a:t> </a:t>
            </a:r>
            <a:r>
              <a:rPr lang="tr-TR" sz="2800" dirty="0" err="1">
                <a:solidFill>
                  <a:srgbClr val="D5384B"/>
                </a:solidFill>
              </a:rPr>
              <a:t>four</a:t>
            </a:r>
            <a:r>
              <a:rPr lang="tr-TR" sz="2800" dirty="0">
                <a:solidFill>
                  <a:srgbClr val="D5384B"/>
                </a:solidFill>
              </a:rPr>
              <a:t> </a:t>
            </a:r>
            <a:r>
              <a:rPr lang="tr-TR" sz="2800" dirty="0" err="1">
                <a:solidFill>
                  <a:srgbClr val="D5384B"/>
                </a:solidFill>
              </a:rPr>
              <a:t>quetions</a:t>
            </a:r>
            <a:r>
              <a:rPr lang="tr-TR" sz="2800" dirty="0">
                <a:solidFill>
                  <a:srgbClr val="D5384B"/>
                </a:solidFill>
              </a:rPr>
              <a:t> </a:t>
            </a:r>
            <a:r>
              <a:rPr lang="tr-TR" sz="2800" dirty="0" err="1">
                <a:solidFill>
                  <a:srgbClr val="D5384B"/>
                </a:solidFill>
              </a:rPr>
              <a:t>below</a:t>
            </a:r>
            <a:r>
              <a:rPr lang="tr-TR" sz="2800" dirty="0">
                <a:solidFill>
                  <a:srgbClr val="D5384B"/>
                </a:solidFill>
              </a:rPr>
              <a:t> </a:t>
            </a:r>
            <a:r>
              <a:rPr lang="tr-TR" sz="2800" dirty="0" err="1">
                <a:solidFill>
                  <a:srgbClr val="D5384B"/>
                </a:solidFill>
              </a:rPr>
              <a:t>should</a:t>
            </a:r>
            <a:r>
              <a:rPr lang="tr-TR" sz="2800" dirty="0">
                <a:solidFill>
                  <a:srgbClr val="D5384B"/>
                </a:solidFill>
              </a:rPr>
              <a:t> be </a:t>
            </a:r>
            <a:r>
              <a:rPr lang="tr-TR" sz="2800" dirty="0" err="1">
                <a:solidFill>
                  <a:srgbClr val="D5384B"/>
                </a:solidFill>
              </a:rPr>
              <a:t>responded</a:t>
            </a:r>
            <a:endParaRPr lang="tr-TR" sz="2800" dirty="0"/>
          </a:p>
        </p:txBody>
      </p:sp>
      <p:sp>
        <p:nvSpPr>
          <p:cNvPr id="11" name="object 5"/>
          <p:cNvSpPr txBox="1"/>
          <p:nvPr/>
        </p:nvSpPr>
        <p:spPr>
          <a:xfrm>
            <a:off x="1351152" y="3911600"/>
            <a:ext cx="1749495" cy="58102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5080" indent="482600" algn="ctr">
              <a:lnSpc>
                <a:spcPts val="2090"/>
              </a:lnSpc>
              <a:spcBef>
                <a:spcPts val="330"/>
              </a:spcBef>
            </a:pPr>
            <a:r>
              <a:rPr lang="tr-TR" sz="2000" dirty="0" err="1"/>
              <a:t>Relevance</a:t>
            </a:r>
            <a:r>
              <a:rPr lang="tr-TR" sz="2000" dirty="0"/>
              <a:t> of  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strategy</a:t>
            </a:r>
            <a:r>
              <a:rPr lang="tr-TR" sz="2000" dirty="0"/>
              <a:t> </a:t>
            </a:r>
            <a:endParaRPr sz="1900" dirty="0">
              <a:latin typeface="Trebuchet MS"/>
              <a:cs typeface="Trebuchet MS"/>
            </a:endParaRPr>
          </a:p>
        </p:txBody>
      </p:sp>
      <p:sp>
        <p:nvSpPr>
          <p:cNvPr id="12" name="object 6"/>
          <p:cNvSpPr txBox="1"/>
          <p:nvPr/>
        </p:nvSpPr>
        <p:spPr>
          <a:xfrm>
            <a:off x="1534033" y="4544833"/>
            <a:ext cx="1447800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20" dirty="0">
                <a:solidFill>
                  <a:srgbClr val="FFFFFF"/>
                </a:solidFill>
                <a:latin typeface="Trebuchet MS"/>
                <a:cs typeface="Trebuchet MS"/>
              </a:rPr>
              <a:t>(Max </a:t>
            </a:r>
            <a:r>
              <a:rPr lang="tr-TR" sz="1900" spc="-35" dirty="0">
                <a:solidFill>
                  <a:srgbClr val="FFFFFF"/>
                </a:solidFill>
                <a:latin typeface="Trebuchet MS"/>
                <a:cs typeface="Trebuchet MS"/>
              </a:rPr>
              <a:t>40</a:t>
            </a:r>
            <a:r>
              <a:rPr sz="1900" spc="-3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tr-TR" sz="1900" spc="-70" dirty="0" err="1">
                <a:solidFill>
                  <a:srgbClr val="FFFFFF"/>
                </a:solidFill>
                <a:latin typeface="Trebuchet MS"/>
                <a:cs typeface="Trebuchet MS"/>
              </a:rPr>
              <a:t>points</a:t>
            </a:r>
            <a:r>
              <a:rPr sz="1900" spc="-70" dirty="0">
                <a:solidFill>
                  <a:srgbClr val="FFFFFF"/>
                </a:solidFill>
                <a:latin typeface="Trebuchet MS"/>
                <a:cs typeface="Trebuchet MS"/>
              </a:rPr>
              <a:t>)</a:t>
            </a:r>
            <a:endParaRPr sz="1900" dirty="0">
              <a:latin typeface="Trebuchet MS"/>
              <a:cs typeface="Trebuchet MS"/>
            </a:endParaRPr>
          </a:p>
        </p:txBody>
      </p:sp>
      <p:sp>
        <p:nvSpPr>
          <p:cNvPr id="13" name="object 8"/>
          <p:cNvSpPr txBox="1"/>
          <p:nvPr/>
        </p:nvSpPr>
        <p:spPr>
          <a:xfrm>
            <a:off x="5939703" y="1931353"/>
            <a:ext cx="1890885" cy="138884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065" marR="5080" algn="ctr">
              <a:lnSpc>
                <a:spcPts val="2090"/>
              </a:lnSpc>
              <a:spcBef>
                <a:spcPts val="330"/>
              </a:spcBef>
            </a:pPr>
            <a:r>
              <a:rPr lang="tr-TR" sz="1600" dirty="0"/>
              <a:t>Project Design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en-US" sz="1600" dirty="0"/>
              <a:t>Quality of the cooperation arrangements </a:t>
            </a:r>
            <a:r>
              <a:rPr lang="tr-TR" sz="1600" dirty="0">
                <a:solidFill>
                  <a:schemeClr val="bg1"/>
                </a:solidFill>
              </a:rPr>
              <a:t>(</a:t>
            </a:r>
            <a:r>
              <a:rPr lang="tr-TR" sz="1600" dirty="0" err="1">
                <a:solidFill>
                  <a:schemeClr val="bg1"/>
                </a:solidFill>
              </a:rPr>
              <a:t>Once</a:t>
            </a:r>
            <a:r>
              <a:rPr lang="tr-TR" sz="1600" dirty="0">
                <a:solidFill>
                  <a:schemeClr val="bg1"/>
                </a:solidFill>
              </a:rPr>
              <a:t> </a:t>
            </a:r>
            <a:r>
              <a:rPr lang="tr-TR" sz="1600" dirty="0" err="1">
                <a:solidFill>
                  <a:schemeClr val="bg1"/>
                </a:solidFill>
              </a:rPr>
              <a:t>for</a:t>
            </a:r>
            <a:r>
              <a:rPr lang="tr-TR" sz="1600" dirty="0">
                <a:solidFill>
                  <a:schemeClr val="bg1"/>
                </a:solidFill>
              </a:rPr>
              <a:t> </a:t>
            </a:r>
            <a:r>
              <a:rPr lang="tr-TR" sz="1600" dirty="0" err="1">
                <a:solidFill>
                  <a:schemeClr val="bg1"/>
                </a:solidFill>
              </a:rPr>
              <a:t>each</a:t>
            </a:r>
            <a:r>
              <a:rPr lang="tr-TR" sz="1600" dirty="0">
                <a:solidFill>
                  <a:schemeClr val="bg1"/>
                </a:solidFill>
              </a:rPr>
              <a:t> </a:t>
            </a:r>
            <a:r>
              <a:rPr lang="tr-TR" sz="1600" dirty="0" err="1">
                <a:solidFill>
                  <a:schemeClr val="bg1"/>
                </a:solidFill>
              </a:rPr>
              <a:t>region</a:t>
            </a:r>
            <a:r>
              <a:rPr lang="tr-TR" sz="1600" dirty="0">
                <a:solidFill>
                  <a:schemeClr val="bg1"/>
                </a:solidFill>
              </a:rPr>
              <a:t>)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14" name="object 9"/>
          <p:cNvSpPr txBox="1"/>
          <p:nvPr/>
        </p:nvSpPr>
        <p:spPr>
          <a:xfrm>
            <a:off x="7712315" y="4172203"/>
            <a:ext cx="1523125" cy="1119537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7780" marR="11430" indent="1270" algn="ctr">
              <a:lnSpc>
                <a:spcPts val="2090"/>
              </a:lnSpc>
              <a:spcBef>
                <a:spcPts val="330"/>
              </a:spcBef>
            </a:pPr>
            <a:r>
              <a:rPr lang="tr-TR" sz="2000" dirty="0" err="1"/>
              <a:t>Impact</a:t>
            </a:r>
            <a:r>
              <a:rPr lang="tr-TR" sz="2000" dirty="0"/>
              <a:t> </a:t>
            </a:r>
            <a:r>
              <a:rPr lang="tr-TR" sz="2000" dirty="0" err="1"/>
              <a:t>and</a:t>
            </a:r>
            <a:r>
              <a:rPr lang="tr-TR" sz="2000" dirty="0"/>
              <a:t> </a:t>
            </a:r>
            <a:r>
              <a:rPr lang="tr-TR" sz="2000" dirty="0" err="1"/>
              <a:t>dissemination</a:t>
            </a:r>
            <a:r>
              <a:rPr sz="1900" spc="-20" dirty="0">
                <a:solidFill>
                  <a:srgbClr val="FFFFFF"/>
                </a:solidFill>
                <a:latin typeface="Trebuchet MS"/>
                <a:cs typeface="Trebuchet MS"/>
              </a:rPr>
              <a:t>(Max </a:t>
            </a:r>
            <a:r>
              <a:rPr sz="1900" spc="-35" dirty="0">
                <a:solidFill>
                  <a:srgbClr val="FFFFFF"/>
                </a:solidFill>
                <a:latin typeface="Trebuchet MS"/>
                <a:cs typeface="Trebuchet MS"/>
              </a:rPr>
              <a:t>20</a:t>
            </a:r>
            <a:r>
              <a:rPr sz="1900" spc="-3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tr-TR" sz="1900" spc="-75" dirty="0" err="1">
                <a:solidFill>
                  <a:srgbClr val="FFFFFF"/>
                </a:solidFill>
                <a:latin typeface="Trebuchet MS"/>
                <a:cs typeface="Trebuchet MS"/>
              </a:rPr>
              <a:t>points</a:t>
            </a:r>
            <a:r>
              <a:rPr sz="1900" spc="-75" dirty="0">
                <a:solidFill>
                  <a:srgbClr val="FFFFFF"/>
                </a:solidFill>
                <a:latin typeface="Trebuchet MS"/>
                <a:cs typeface="Trebuchet MS"/>
              </a:rPr>
              <a:t>)</a:t>
            </a:r>
            <a:endParaRPr sz="1900" dirty="0">
              <a:latin typeface="Trebuchet MS"/>
              <a:cs typeface="Trebuchet MS"/>
            </a:endParaRPr>
          </a:p>
        </p:txBody>
      </p:sp>
      <p:sp>
        <p:nvSpPr>
          <p:cNvPr id="15" name="object 4"/>
          <p:cNvSpPr txBox="1"/>
          <p:nvPr/>
        </p:nvSpPr>
        <p:spPr>
          <a:xfrm>
            <a:off x="4340478" y="4627872"/>
            <a:ext cx="2179320" cy="1072515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85"/>
              </a:spcBef>
            </a:pPr>
            <a:r>
              <a:rPr lang="tr-TR" sz="1800" b="1" spc="-110" dirty="0" err="1">
                <a:solidFill>
                  <a:srgbClr val="FFFFFF"/>
                </a:solidFill>
                <a:latin typeface="Trebuchet MS"/>
                <a:cs typeface="Trebuchet MS"/>
              </a:rPr>
              <a:t>Qality</a:t>
            </a:r>
            <a:r>
              <a:rPr lang="tr-TR" sz="1800" b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tr-TR" sz="1800" b="1" spc="-110" dirty="0" err="1">
                <a:solidFill>
                  <a:srgbClr val="FFFFFF"/>
                </a:solidFill>
                <a:latin typeface="Trebuchet MS"/>
                <a:cs typeface="Trebuchet MS"/>
              </a:rPr>
              <a:t>Assessment</a:t>
            </a:r>
            <a:endParaRPr sz="1800" dirty="0">
              <a:latin typeface="Trebuchet MS"/>
              <a:cs typeface="Trebuchet MS"/>
            </a:endParaRPr>
          </a:p>
          <a:p>
            <a:pPr marL="2540" algn="ctr">
              <a:lnSpc>
                <a:spcPct val="100000"/>
              </a:lnSpc>
              <a:spcBef>
                <a:spcPts val="590"/>
              </a:spcBef>
            </a:pPr>
            <a:r>
              <a:rPr sz="1800" b="1" spc="114" dirty="0">
                <a:solidFill>
                  <a:srgbClr val="FFFFFF"/>
                </a:solidFill>
                <a:latin typeface="Trebuchet MS"/>
                <a:cs typeface="Trebuchet MS"/>
              </a:rPr>
              <a:t>* </a:t>
            </a:r>
            <a:r>
              <a:rPr lang="tr-TR" sz="1800" b="1" spc="-125" dirty="0">
                <a:solidFill>
                  <a:srgbClr val="FFFFFF"/>
                </a:solidFill>
                <a:latin typeface="Trebuchet MS"/>
                <a:cs typeface="Trebuchet MS"/>
              </a:rPr>
              <a:t>Total</a:t>
            </a:r>
            <a:r>
              <a:rPr sz="1800" b="1" spc="-40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spc="-155" dirty="0">
                <a:solidFill>
                  <a:srgbClr val="FFFFFF"/>
                </a:solidFill>
                <a:latin typeface="Trebuchet MS"/>
                <a:cs typeface="Trebuchet MS"/>
              </a:rPr>
              <a:t>≥60</a:t>
            </a:r>
            <a:endParaRPr sz="1800" dirty="0">
              <a:latin typeface="Trebuchet MS"/>
              <a:cs typeface="Trebuchet MS"/>
            </a:endParaRPr>
          </a:p>
          <a:p>
            <a:pPr marL="1905" algn="ctr">
              <a:lnSpc>
                <a:spcPct val="100000"/>
              </a:lnSpc>
              <a:spcBef>
                <a:spcPts val="590"/>
              </a:spcBef>
            </a:pPr>
            <a:r>
              <a:rPr sz="1800" b="1" spc="-50" dirty="0">
                <a:solidFill>
                  <a:srgbClr val="FFFFFF"/>
                </a:solidFill>
                <a:latin typeface="Trebuchet MS"/>
                <a:cs typeface="Trebuchet MS"/>
              </a:rPr>
              <a:t>*</a:t>
            </a:r>
            <a:r>
              <a:rPr lang="tr-TR" sz="1800" b="1" spc="-50" dirty="0">
                <a:solidFill>
                  <a:srgbClr val="FFFFFF"/>
                </a:solidFill>
                <a:latin typeface="Trebuchet MS"/>
                <a:cs typeface="Trebuchet MS"/>
              </a:rPr>
              <a:t>First </a:t>
            </a:r>
            <a:r>
              <a:rPr lang="tr-TR" sz="1800" b="1" spc="-50" dirty="0" err="1">
                <a:solidFill>
                  <a:srgbClr val="FFFFFF"/>
                </a:solidFill>
                <a:latin typeface="Trebuchet MS"/>
                <a:cs typeface="Trebuchet MS"/>
              </a:rPr>
              <a:t>Criterion</a:t>
            </a:r>
            <a:r>
              <a:rPr lang="tr-TR" sz="1800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spc="-70" dirty="0">
                <a:solidFill>
                  <a:srgbClr val="FFFFFF"/>
                </a:solidFill>
                <a:latin typeface="Trebuchet MS"/>
                <a:cs typeface="Trebuchet MS"/>
              </a:rPr>
              <a:t>%50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170773" y="551010"/>
            <a:ext cx="23787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pc="-5" dirty="0">
                <a:solidFill>
                  <a:srgbClr val="D5384B"/>
                </a:solidFill>
              </a:rPr>
              <a:t>How </a:t>
            </a:r>
            <a:r>
              <a:rPr lang="tr-TR" spc="-5" dirty="0" err="1">
                <a:solidFill>
                  <a:srgbClr val="D5384B"/>
                </a:solidFill>
              </a:rPr>
              <a:t>to</a:t>
            </a:r>
            <a:r>
              <a:rPr lang="tr-TR" spc="-5" dirty="0">
                <a:solidFill>
                  <a:srgbClr val="D5384B"/>
                </a:solidFill>
              </a:rPr>
              <a:t> </a:t>
            </a:r>
            <a:r>
              <a:rPr lang="tr-TR" spc="-5" dirty="0" err="1">
                <a:solidFill>
                  <a:srgbClr val="D5384B"/>
                </a:solidFill>
              </a:rPr>
              <a:t>Apply</a:t>
            </a:r>
            <a:r>
              <a:rPr lang="tr-TR" spc="-5" dirty="0">
                <a:solidFill>
                  <a:srgbClr val="D5384B"/>
                </a:solidFill>
              </a:rPr>
              <a:t> </a:t>
            </a:r>
            <a:endParaRPr lang="tr-TR" dirty="0"/>
          </a:p>
        </p:txBody>
      </p:sp>
      <p:pic>
        <p:nvPicPr>
          <p:cNvPr id="20" name="Resim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56865" y="1795804"/>
            <a:ext cx="2266880" cy="1673359"/>
          </a:xfrm>
          <a:prstGeom prst="rect">
            <a:avLst/>
          </a:prstGeom>
        </p:spPr>
      </p:pic>
      <p:pic>
        <p:nvPicPr>
          <p:cNvPr id="21" name="Resim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38847" y="3323455"/>
            <a:ext cx="104025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427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170774" y="991319"/>
            <a:ext cx="101830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-94"/>
              <a:buChar char="•"/>
            </a:pPr>
            <a:endParaRPr lang="tr-TR" dirty="0">
              <a:latin typeface="Myriad Pro" charset="-94"/>
              <a:ea typeface="Myriad Pro" charset="-94"/>
              <a:cs typeface="Myriad Pro" charset="-94"/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7" name="Picture 9" descr="C:\Users\ŞENAY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28" y="5378824"/>
            <a:ext cx="317182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Resim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379" y="5648618"/>
            <a:ext cx="2152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Metin kutusu 8"/>
          <p:cNvSpPr txBox="1"/>
          <p:nvPr/>
        </p:nvSpPr>
        <p:spPr>
          <a:xfrm>
            <a:off x="1030778" y="764771"/>
            <a:ext cx="69328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solidFill>
                  <a:srgbClr val="C00000"/>
                </a:solidFill>
                <a:latin typeface="+mj-lt"/>
              </a:rPr>
              <a:t>Question1- </a:t>
            </a:r>
            <a:r>
              <a:rPr lang="tr-TR" sz="2800" dirty="0" err="1">
                <a:solidFill>
                  <a:srgbClr val="C00000"/>
                </a:solidFill>
                <a:latin typeface="+mj-lt"/>
              </a:rPr>
              <a:t>Relevance</a:t>
            </a:r>
            <a:r>
              <a:rPr lang="tr-TR" sz="2800" dirty="0">
                <a:solidFill>
                  <a:srgbClr val="C00000"/>
                </a:solidFill>
                <a:latin typeface="+mj-lt"/>
              </a:rPr>
              <a:t> of </a:t>
            </a:r>
            <a:r>
              <a:rPr lang="tr-TR" sz="2800" dirty="0" err="1">
                <a:solidFill>
                  <a:srgbClr val="C00000"/>
                </a:solidFill>
                <a:latin typeface="+mj-lt"/>
              </a:rPr>
              <a:t>the</a:t>
            </a:r>
            <a:r>
              <a:rPr lang="tr-TR" sz="2800" dirty="0">
                <a:solidFill>
                  <a:srgbClr val="C00000"/>
                </a:solidFill>
                <a:latin typeface="+mj-lt"/>
              </a:rPr>
              <a:t> </a:t>
            </a:r>
            <a:r>
              <a:rPr lang="tr-TR" sz="2800" dirty="0" err="1">
                <a:solidFill>
                  <a:srgbClr val="C00000"/>
                </a:solidFill>
                <a:latin typeface="+mj-lt"/>
              </a:rPr>
              <a:t>strategy</a:t>
            </a:r>
            <a:r>
              <a:rPr lang="tr-TR" sz="2800" dirty="0">
                <a:solidFill>
                  <a:srgbClr val="C00000"/>
                </a:solidFill>
                <a:latin typeface="+mj-lt"/>
              </a:rPr>
              <a:t> </a:t>
            </a:r>
          </a:p>
          <a:p>
            <a:endParaRPr lang="tr-TR" sz="28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914400" y="1647013"/>
            <a:ext cx="91107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+mj-lt"/>
              </a:rPr>
              <a:t>The extent to which the planned mobility project is relevant to the </a:t>
            </a:r>
            <a:r>
              <a:rPr lang="en-US" dirty="0" err="1">
                <a:latin typeface="+mj-lt"/>
              </a:rPr>
              <a:t>internationalisation</a:t>
            </a:r>
            <a:r>
              <a:rPr lang="en-US" dirty="0">
                <a:latin typeface="+mj-lt"/>
              </a:rPr>
              <a:t> strategy of the higher education institutions involved (both in the </a:t>
            </a:r>
            <a:r>
              <a:rPr lang="en-US" dirty="0" err="1">
                <a:latin typeface="+mj-lt"/>
              </a:rPr>
              <a:t>Programme</a:t>
            </a:r>
            <a:r>
              <a:rPr lang="en-US" dirty="0">
                <a:latin typeface="+mj-lt"/>
              </a:rPr>
              <a:t> and in the Partner country) and the rational for choosing staff and/ or student mobility.</a:t>
            </a:r>
            <a:endParaRPr lang="tr-TR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planned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mobility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project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relevant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internationalisation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strategy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higher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education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institutions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involved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both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Programme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Partner </a:t>
            </a:r>
            <a:r>
              <a:rPr lang="tr-TR" dirty="0" err="1">
                <a:latin typeface="+mj-lt"/>
              </a:rPr>
              <a:t>country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Justify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proposed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type</a:t>
            </a:r>
            <a:r>
              <a:rPr lang="tr-TR" dirty="0">
                <a:latin typeface="+mj-lt"/>
              </a:rPr>
              <a:t>(s) of </a:t>
            </a:r>
            <a:r>
              <a:rPr lang="tr-TR" dirty="0" err="1">
                <a:latin typeface="+mj-lt"/>
              </a:rPr>
              <a:t>mobility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students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studies</a:t>
            </a:r>
            <a:r>
              <a:rPr lang="tr-TR" dirty="0">
                <a:latin typeface="+mj-lt"/>
              </a:rPr>
              <a:t> /</a:t>
            </a:r>
            <a:r>
              <a:rPr lang="tr-TR" dirty="0" err="1">
                <a:latin typeface="+mj-lt"/>
              </a:rPr>
              <a:t>students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traineeships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staff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teaching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staff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training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4275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170774" y="991319"/>
            <a:ext cx="101830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-94"/>
              <a:buChar char="•"/>
            </a:pPr>
            <a:endParaRPr lang="tr-TR" dirty="0">
              <a:latin typeface="Myriad Pro" charset="-94"/>
              <a:ea typeface="Myriad Pro" charset="-94"/>
              <a:cs typeface="Myriad Pro" charset="-94"/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7" name="Picture 9" descr="C:\Users\ŞENAY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28" y="5378824"/>
            <a:ext cx="317182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Resim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379" y="5648618"/>
            <a:ext cx="2152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Metin kutusu 8"/>
          <p:cNvSpPr txBox="1"/>
          <p:nvPr/>
        </p:nvSpPr>
        <p:spPr>
          <a:xfrm>
            <a:off x="1030778" y="764771"/>
            <a:ext cx="6932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>
                <a:solidFill>
                  <a:srgbClr val="C00000"/>
                </a:solidFill>
                <a:latin typeface="+mj-lt"/>
              </a:rPr>
              <a:t>Relevance</a:t>
            </a:r>
            <a:r>
              <a:rPr lang="tr-TR" sz="2800" dirty="0">
                <a:solidFill>
                  <a:srgbClr val="C00000"/>
                </a:solidFill>
                <a:latin typeface="+mj-lt"/>
              </a:rPr>
              <a:t> of   </a:t>
            </a:r>
            <a:r>
              <a:rPr lang="tr-TR" sz="2800" dirty="0" err="1">
                <a:solidFill>
                  <a:srgbClr val="C00000"/>
                </a:solidFill>
                <a:latin typeface="+mj-lt"/>
              </a:rPr>
              <a:t>the</a:t>
            </a:r>
            <a:r>
              <a:rPr lang="tr-TR" sz="2800" dirty="0">
                <a:solidFill>
                  <a:srgbClr val="C00000"/>
                </a:solidFill>
                <a:latin typeface="+mj-lt"/>
              </a:rPr>
              <a:t> </a:t>
            </a:r>
            <a:r>
              <a:rPr lang="tr-TR" sz="2800" dirty="0" err="1">
                <a:solidFill>
                  <a:srgbClr val="C00000"/>
                </a:solidFill>
                <a:latin typeface="+mj-lt"/>
              </a:rPr>
              <a:t>strategy</a:t>
            </a:r>
            <a:r>
              <a:rPr lang="tr-TR" sz="2800" dirty="0">
                <a:solidFill>
                  <a:srgbClr val="C00000"/>
                </a:solidFill>
                <a:latin typeface="+mj-lt"/>
              </a:rPr>
              <a:t>  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914400" y="1647013"/>
            <a:ext cx="91107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>
                <a:latin typeface="+mj-lt"/>
              </a:rPr>
              <a:t>Things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consider</a:t>
            </a:r>
            <a:r>
              <a:rPr lang="tr-TR" dirty="0">
                <a:latin typeface="+mj-lt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dirty="0" err="1">
                <a:latin typeface="+mj-lt"/>
              </a:rPr>
              <a:t>Why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choose</a:t>
            </a:r>
            <a:r>
              <a:rPr lang="tr-TR" dirty="0">
                <a:latin typeface="+mj-lt"/>
              </a:rPr>
              <a:t> KA107,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partner </a:t>
            </a:r>
            <a:r>
              <a:rPr lang="tr-TR" dirty="0" err="1">
                <a:latin typeface="+mj-lt"/>
              </a:rPr>
              <a:t>country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partner </a:t>
            </a:r>
            <a:r>
              <a:rPr lang="tr-TR" dirty="0" err="1">
                <a:latin typeface="+mj-lt"/>
              </a:rPr>
              <a:t>university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field</a:t>
            </a:r>
            <a:r>
              <a:rPr lang="tr-TR" dirty="0">
                <a:latin typeface="+mj-lt"/>
              </a:rPr>
              <a:t>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outcome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mobility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aim</a:t>
            </a:r>
            <a:r>
              <a:rPr lang="tr-TR" dirty="0">
                <a:latin typeface="+mj-lt"/>
              </a:rPr>
              <a:t>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dirty="0">
                <a:latin typeface="+mj-lt"/>
              </a:rPr>
              <a:t>How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mobility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serve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internationalisation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strategy</a:t>
            </a:r>
            <a:r>
              <a:rPr lang="tr-TR" dirty="0">
                <a:latin typeface="+mj-lt"/>
              </a:rPr>
              <a:t> of  </a:t>
            </a:r>
            <a:r>
              <a:rPr lang="tr-TR" dirty="0" err="1">
                <a:latin typeface="+mj-lt"/>
              </a:rPr>
              <a:t>your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institution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country</a:t>
            </a:r>
            <a:r>
              <a:rPr lang="tr-TR" dirty="0">
                <a:latin typeface="+mj-lt"/>
              </a:rPr>
              <a:t>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3653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13660</TotalTime>
  <Words>828</Words>
  <Application>Microsoft Office PowerPoint</Application>
  <PresentationFormat>Geniş ekran</PresentationFormat>
  <Paragraphs>148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Myriad Pro</vt:lpstr>
      <vt:lpstr>Myriad Pro Semibold</vt:lpstr>
      <vt:lpstr>Trebuchet MS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Gülden Bulut</cp:lastModifiedBy>
  <cp:revision>237</cp:revision>
  <cp:lastPrinted>2021-12-24T08:09:40Z</cp:lastPrinted>
  <dcterms:created xsi:type="dcterms:W3CDTF">2016-09-22T08:06:26Z</dcterms:created>
  <dcterms:modified xsi:type="dcterms:W3CDTF">2024-12-17T10:23:50Z</dcterms:modified>
</cp:coreProperties>
</file>